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2" r:id="rId2"/>
    <p:sldId id="323" r:id="rId3"/>
    <p:sldId id="384" r:id="rId4"/>
    <p:sldId id="258" r:id="rId5"/>
    <p:sldId id="377" r:id="rId6"/>
    <p:sldId id="338" r:id="rId7"/>
    <p:sldId id="385" r:id="rId8"/>
    <p:sldId id="263" r:id="rId9"/>
    <p:sldId id="386" r:id="rId10"/>
    <p:sldId id="344" r:id="rId11"/>
    <p:sldId id="400" r:id="rId12"/>
    <p:sldId id="399" r:id="rId13"/>
    <p:sldId id="405" r:id="rId14"/>
    <p:sldId id="408" r:id="rId15"/>
    <p:sldId id="404" r:id="rId16"/>
    <p:sldId id="409" r:id="rId17"/>
    <p:sldId id="264" r:id="rId18"/>
    <p:sldId id="341" r:id="rId19"/>
    <p:sldId id="391" r:id="rId20"/>
    <p:sldId id="267" r:id="rId21"/>
    <p:sldId id="268" r:id="rId22"/>
    <p:sldId id="387" r:id="rId23"/>
    <p:sldId id="407" r:id="rId24"/>
    <p:sldId id="388" r:id="rId25"/>
    <p:sldId id="326" r:id="rId26"/>
    <p:sldId id="390" r:id="rId27"/>
    <p:sldId id="343" r:id="rId28"/>
    <p:sldId id="411" r:id="rId29"/>
    <p:sldId id="412" r:id="rId30"/>
    <p:sldId id="276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48274B1-2591-49CB-BACF-B21C82A0F5ED}">
          <p14:sldIdLst>
            <p14:sldId id="262"/>
            <p14:sldId id="323"/>
          </p14:sldIdLst>
        </p14:section>
        <p14:section name="Application Scenario " id="{F79AED9E-E574-4CBD-B054-3A2B07E8B797}">
          <p14:sldIdLst>
            <p14:sldId id="384"/>
            <p14:sldId id="258"/>
            <p14:sldId id="377"/>
            <p14:sldId id="338"/>
          </p14:sldIdLst>
        </p14:section>
        <p14:section name="System Architecture" id="{8A3B265B-75DE-450A-B5F1-A0D68B01A9B2}">
          <p14:sldIdLst>
            <p14:sldId id="385"/>
            <p14:sldId id="263"/>
          </p14:sldIdLst>
        </p14:section>
        <p14:section name="Specification" id="{8648F0E0-D27E-4F39-AF77-D39F00E52EB7}">
          <p14:sldIdLst>
            <p14:sldId id="386"/>
            <p14:sldId id="344"/>
            <p14:sldId id="400"/>
            <p14:sldId id="399"/>
            <p14:sldId id="405"/>
            <p14:sldId id="408"/>
            <p14:sldId id="404"/>
            <p14:sldId id="409"/>
            <p14:sldId id="264"/>
            <p14:sldId id="341"/>
            <p14:sldId id="391"/>
            <p14:sldId id="267"/>
            <p14:sldId id="268"/>
          </p14:sldIdLst>
        </p14:section>
        <p14:section name="SWOT Analysis" id="{274FD7DF-A628-4C25-A6E5-AFA539ED418E}">
          <p14:sldIdLst>
            <p14:sldId id="387"/>
            <p14:sldId id="407"/>
          </p14:sldIdLst>
        </p14:section>
        <p14:section name="Team Member Task Partition" id="{34493A73-E75D-4B68-992C-A67D27E2B695}">
          <p14:sldIdLst>
            <p14:sldId id="388"/>
            <p14:sldId id="326"/>
          </p14:sldIdLst>
        </p14:section>
        <p14:section name="Reference" id="{5198CF4C-85AF-4089-8049-C35C595C9B5A}">
          <p14:sldIdLst>
            <p14:sldId id="390"/>
            <p14:sldId id="343"/>
            <p14:sldId id="411"/>
            <p14:sldId id="412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5443"/>
    <a:srgbClr val="245458"/>
    <a:srgbClr val="324D5B"/>
    <a:srgbClr val="EDEDED"/>
    <a:srgbClr val="E8863C"/>
    <a:srgbClr val="274851"/>
    <a:srgbClr val="595959"/>
    <a:srgbClr val="4DA37A"/>
    <a:srgbClr val="CCECFF"/>
    <a:srgbClr val="CCC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9" autoAdjust="0"/>
    <p:restoredTop sz="94434" autoAdjust="0"/>
  </p:normalViewPr>
  <p:slideViewPr>
    <p:cSldViewPr snapToGrid="0">
      <p:cViewPr varScale="1">
        <p:scale>
          <a:sx n="41" d="100"/>
          <a:sy n="41" d="100"/>
        </p:scale>
        <p:origin x="1260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44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F9C75-AB12-4E4F-9255-6A4C330AC76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95BE1C1-A530-4CA7-8A3C-D7028083397B}">
      <dgm:prSet custT="1"/>
      <dgm:spPr/>
      <dgm:t>
        <a:bodyPr/>
        <a:lstStyle/>
        <a:p>
          <a:r>
            <a:rPr lang="zh-TW" sz="1400" dirty="0"/>
            <a:t>市場評估</a:t>
          </a:r>
          <a:r>
            <a:rPr lang="en-US" sz="1400" dirty="0"/>
            <a:t>-</a:t>
          </a:r>
          <a:r>
            <a:rPr lang="zh-TW" sz="1400" dirty="0"/>
            <a:t>產品定位</a:t>
          </a:r>
          <a:r>
            <a:rPr lang="en-US" altLang="zh-TW" sz="1400" dirty="0"/>
            <a:t> </a:t>
          </a:r>
          <a:r>
            <a:rPr lang="en-US" sz="1400" dirty="0"/>
            <a:t>– </a:t>
          </a:r>
          <a:r>
            <a:rPr lang="en-US" altLang="zh-TW" sz="1400" dirty="0"/>
            <a:t>all</a:t>
          </a:r>
          <a:endParaRPr lang="en-US" sz="1400" dirty="0"/>
        </a:p>
      </dgm:t>
    </dgm:pt>
    <dgm:pt modelId="{939E3D59-F0A0-4B0D-A1DC-257E976FB6B2}" type="parTrans" cxnId="{E559DF38-F3C4-4579-93BA-743B2C13C111}">
      <dgm:prSet/>
      <dgm:spPr/>
      <dgm:t>
        <a:bodyPr/>
        <a:lstStyle/>
        <a:p>
          <a:endParaRPr lang="en-US"/>
        </a:p>
      </dgm:t>
    </dgm:pt>
    <dgm:pt modelId="{F7663F70-B8AD-4533-A680-0F7F0F191921}" type="sibTrans" cxnId="{E559DF38-F3C4-4579-93BA-743B2C13C111}">
      <dgm:prSet/>
      <dgm:spPr/>
      <dgm:t>
        <a:bodyPr/>
        <a:lstStyle/>
        <a:p>
          <a:endParaRPr lang="en-US"/>
        </a:p>
      </dgm:t>
    </dgm:pt>
    <dgm:pt modelId="{AB2CBC79-BAFC-41BC-BD39-68F4C86CA86D}">
      <dgm:prSet custT="1"/>
      <dgm:spPr/>
      <dgm:t>
        <a:bodyPr/>
        <a:lstStyle/>
        <a:p>
          <a:r>
            <a:rPr lang="zh-TW" altLang="en-US" sz="1400" dirty="0"/>
            <a:t>五力分析 </a:t>
          </a:r>
          <a:r>
            <a:rPr lang="en-US" sz="1400" dirty="0"/>
            <a:t>– </a:t>
          </a:r>
          <a:r>
            <a:rPr lang="zh-TW" altLang="en-US" sz="1400" dirty="0"/>
            <a:t>簡瑜成</a:t>
          </a:r>
          <a:endParaRPr lang="en-US" sz="1400" dirty="0"/>
        </a:p>
      </dgm:t>
    </dgm:pt>
    <dgm:pt modelId="{99B5474D-DA49-4E85-B6DF-3B50EF47DD4C}" type="sibTrans" cxnId="{66B29AF4-9CDC-430D-9882-4594C129FF60}">
      <dgm:prSet/>
      <dgm:spPr/>
      <dgm:t>
        <a:bodyPr/>
        <a:lstStyle/>
        <a:p>
          <a:endParaRPr lang="en-US"/>
        </a:p>
      </dgm:t>
    </dgm:pt>
    <dgm:pt modelId="{9F632682-755A-448F-BEBA-9005EECF659F}" type="parTrans" cxnId="{66B29AF4-9CDC-430D-9882-4594C129FF60}">
      <dgm:prSet/>
      <dgm:spPr/>
      <dgm:t>
        <a:bodyPr/>
        <a:lstStyle/>
        <a:p>
          <a:endParaRPr lang="en-US"/>
        </a:p>
      </dgm:t>
    </dgm:pt>
    <dgm:pt modelId="{329083D7-B6D9-4515-A776-C0545DD75092}">
      <dgm:prSet custT="1"/>
      <dgm:spPr/>
      <dgm:t>
        <a:bodyPr/>
        <a:lstStyle/>
        <a:p>
          <a:r>
            <a:rPr lang="zh-TW" sz="1400" dirty="0"/>
            <a:t>技術分析</a:t>
          </a:r>
          <a:endParaRPr lang="en-US" sz="1400" dirty="0"/>
        </a:p>
      </dgm:t>
    </dgm:pt>
    <dgm:pt modelId="{E9A48A56-219D-4B1A-84A0-D73CF5DFC7A4}" type="sibTrans" cxnId="{2BB64EE5-009C-40EF-AA27-90B6E0226EE8}">
      <dgm:prSet/>
      <dgm:spPr/>
      <dgm:t>
        <a:bodyPr/>
        <a:lstStyle/>
        <a:p>
          <a:endParaRPr lang="en-US"/>
        </a:p>
      </dgm:t>
    </dgm:pt>
    <dgm:pt modelId="{6C022161-0685-4356-9F06-00685711AD06}" type="parTrans" cxnId="{2BB64EE5-009C-40EF-AA27-90B6E0226EE8}">
      <dgm:prSet/>
      <dgm:spPr/>
      <dgm:t>
        <a:bodyPr/>
        <a:lstStyle/>
        <a:p>
          <a:endParaRPr lang="en-US"/>
        </a:p>
      </dgm:t>
    </dgm:pt>
    <dgm:pt modelId="{2913C2CC-9AC5-48F1-9647-9BAE53153D18}">
      <dgm:prSet custT="1"/>
      <dgm:spPr/>
      <dgm:t>
        <a:bodyPr/>
        <a:lstStyle/>
        <a:p>
          <a:r>
            <a:rPr lang="en-US" sz="1400" dirty="0"/>
            <a:t>Drone: </a:t>
          </a:r>
        </a:p>
      </dgm:t>
    </dgm:pt>
    <dgm:pt modelId="{FDB975C9-5ECD-4519-9947-31687281AF20}" type="sibTrans" cxnId="{181DAFA2-AE89-4E71-BE13-6BB945C51316}">
      <dgm:prSet/>
      <dgm:spPr/>
      <dgm:t>
        <a:bodyPr/>
        <a:lstStyle/>
        <a:p>
          <a:endParaRPr lang="en-US"/>
        </a:p>
      </dgm:t>
    </dgm:pt>
    <dgm:pt modelId="{5F0E770B-4C05-47EF-90FA-3404C2D7EF26}" type="parTrans" cxnId="{181DAFA2-AE89-4E71-BE13-6BB945C51316}">
      <dgm:prSet/>
      <dgm:spPr/>
      <dgm:t>
        <a:bodyPr/>
        <a:lstStyle/>
        <a:p>
          <a:endParaRPr lang="en-US"/>
        </a:p>
      </dgm:t>
    </dgm:pt>
    <dgm:pt modelId="{8D51E7A0-BD9F-4032-B235-979EBE2A0F22}">
      <dgm:prSet custT="1"/>
      <dgm:spPr/>
      <dgm:t>
        <a:bodyPr/>
        <a:lstStyle/>
        <a:p>
          <a:r>
            <a:rPr lang="en-US" sz="1400" dirty="0"/>
            <a:t>Communication: 5G - </a:t>
          </a:r>
          <a:r>
            <a:rPr lang="zh-TW" sz="1400" dirty="0"/>
            <a:t>江崑祺</a:t>
          </a:r>
          <a:endParaRPr lang="en-US" sz="1400" dirty="0"/>
        </a:p>
      </dgm:t>
    </dgm:pt>
    <dgm:pt modelId="{B2FAB16F-B1BA-48E7-B328-A979EF940E88}" type="sibTrans" cxnId="{8D20A897-DCEC-410E-B501-084FFA3A7DAD}">
      <dgm:prSet/>
      <dgm:spPr/>
      <dgm:t>
        <a:bodyPr/>
        <a:lstStyle/>
        <a:p>
          <a:endParaRPr lang="zh-TW" altLang="en-US"/>
        </a:p>
      </dgm:t>
    </dgm:pt>
    <dgm:pt modelId="{C5302AB2-D5FF-430E-BFF0-553D509F1366}" type="parTrans" cxnId="{8D20A897-DCEC-410E-B501-084FFA3A7DAD}">
      <dgm:prSet/>
      <dgm:spPr/>
      <dgm:t>
        <a:bodyPr/>
        <a:lstStyle/>
        <a:p>
          <a:endParaRPr lang="zh-TW" altLang="en-US"/>
        </a:p>
      </dgm:t>
    </dgm:pt>
    <dgm:pt modelId="{CB53E479-72FB-4FAF-8EFA-EC0D418AC3D9}">
      <dgm:prSet custT="1"/>
      <dgm:spPr/>
      <dgm:t>
        <a:bodyPr/>
        <a:lstStyle/>
        <a:p>
          <a:r>
            <a:rPr lang="en-US" sz="1400" dirty="0"/>
            <a:t>Localization: SLAM - </a:t>
          </a:r>
          <a:r>
            <a:rPr lang="zh-TW" sz="1400" dirty="0"/>
            <a:t>鄭良加</a:t>
          </a:r>
          <a:endParaRPr lang="en-US" sz="1400" dirty="0"/>
        </a:p>
      </dgm:t>
    </dgm:pt>
    <dgm:pt modelId="{8CCDAAF8-DA4B-4DD7-9716-1FBA7DCAF667}" type="sibTrans" cxnId="{3BF68880-F171-4F79-9026-7E1177C3C25C}">
      <dgm:prSet/>
      <dgm:spPr/>
      <dgm:t>
        <a:bodyPr/>
        <a:lstStyle/>
        <a:p>
          <a:endParaRPr lang="en-US"/>
        </a:p>
      </dgm:t>
    </dgm:pt>
    <dgm:pt modelId="{DFA599F5-08F6-4049-B7C4-CB54EF74019F}" type="parTrans" cxnId="{3BF68880-F171-4F79-9026-7E1177C3C25C}">
      <dgm:prSet/>
      <dgm:spPr/>
      <dgm:t>
        <a:bodyPr/>
        <a:lstStyle/>
        <a:p>
          <a:endParaRPr lang="en-US"/>
        </a:p>
      </dgm:t>
    </dgm:pt>
    <dgm:pt modelId="{93EB2744-7525-4E96-AE53-1D6A94D7463C}">
      <dgm:prSet custT="1"/>
      <dgm:spPr/>
      <dgm:t>
        <a:bodyPr/>
        <a:lstStyle/>
        <a:p>
          <a:r>
            <a:rPr lang="en-US" sz="1400" dirty="0"/>
            <a:t>Mapping/Reconstruction : LiDAR, structure from motion, sensor fusion - </a:t>
          </a:r>
          <a:r>
            <a:rPr lang="zh-TW" sz="1400" dirty="0"/>
            <a:t>陳勇志</a:t>
          </a:r>
          <a:endParaRPr lang="en-US" sz="1400" dirty="0"/>
        </a:p>
      </dgm:t>
    </dgm:pt>
    <dgm:pt modelId="{54667828-79FB-4182-8062-DD38A0F454FE}" type="sibTrans" cxnId="{C194BD19-D5DE-4806-BFFC-D0821EFDC9B3}">
      <dgm:prSet/>
      <dgm:spPr/>
      <dgm:t>
        <a:bodyPr/>
        <a:lstStyle/>
        <a:p>
          <a:endParaRPr lang="en-US"/>
        </a:p>
      </dgm:t>
    </dgm:pt>
    <dgm:pt modelId="{A313151B-D113-4390-A7C0-44772FE5BA0D}" type="parTrans" cxnId="{C194BD19-D5DE-4806-BFFC-D0821EFDC9B3}">
      <dgm:prSet/>
      <dgm:spPr/>
      <dgm:t>
        <a:bodyPr/>
        <a:lstStyle/>
        <a:p>
          <a:endParaRPr lang="en-US"/>
        </a:p>
      </dgm:t>
    </dgm:pt>
    <dgm:pt modelId="{AFD33BCA-9B64-4687-A797-552535836452}">
      <dgm:prSet custT="1"/>
      <dgm:spPr/>
      <dgm:t>
        <a:bodyPr/>
        <a:lstStyle/>
        <a:p>
          <a:r>
            <a:rPr lang="en-US" sz="1400" dirty="0"/>
            <a:t>AI: obstacle detection and avoidance, path planning strategy</a:t>
          </a:r>
          <a:r>
            <a:rPr lang="zh-TW" altLang="en-US" sz="1400" dirty="0"/>
            <a:t>  </a:t>
          </a:r>
          <a:r>
            <a:rPr lang="en-US" altLang="zh-TW" sz="1400" dirty="0"/>
            <a:t>- </a:t>
          </a:r>
          <a:r>
            <a:rPr lang="zh-TW" altLang="zh-TW" sz="1400" dirty="0"/>
            <a:t>郭偉祥</a:t>
          </a:r>
          <a:endParaRPr lang="en-US" sz="1400" dirty="0"/>
        </a:p>
      </dgm:t>
    </dgm:pt>
    <dgm:pt modelId="{2723EC51-185B-4B42-B4BB-B109559D9354}" type="sibTrans" cxnId="{D9174177-6B1F-4C2C-A7FB-F4B0B2540112}">
      <dgm:prSet/>
      <dgm:spPr/>
      <dgm:t>
        <a:bodyPr/>
        <a:lstStyle/>
        <a:p>
          <a:endParaRPr lang="en-US"/>
        </a:p>
      </dgm:t>
    </dgm:pt>
    <dgm:pt modelId="{77611DEF-A8B4-4CE9-B75D-8A1B55811A66}" type="parTrans" cxnId="{D9174177-6B1F-4C2C-A7FB-F4B0B2540112}">
      <dgm:prSet/>
      <dgm:spPr/>
      <dgm:t>
        <a:bodyPr/>
        <a:lstStyle/>
        <a:p>
          <a:endParaRPr lang="en-US"/>
        </a:p>
      </dgm:t>
    </dgm:pt>
    <dgm:pt modelId="{EC8748F3-E00C-476F-AE51-3C9F6AAE201B}">
      <dgm:prSet custT="1"/>
      <dgm:spPr/>
      <dgm:t>
        <a:bodyPr/>
        <a:lstStyle/>
        <a:p>
          <a:r>
            <a:rPr lang="en-US" sz="1400" dirty="0"/>
            <a:t>Edge Server - </a:t>
          </a:r>
          <a:r>
            <a:rPr lang="zh-TW" sz="1400" dirty="0"/>
            <a:t>陳奕華</a:t>
          </a:r>
          <a:endParaRPr lang="en-US" sz="1400" dirty="0"/>
        </a:p>
      </dgm:t>
    </dgm:pt>
    <dgm:pt modelId="{FDEFA955-3053-4C1E-95A2-947F2BF49BBA}" type="sibTrans" cxnId="{733CA23D-959C-47F9-A6A7-315F7FC36B90}">
      <dgm:prSet/>
      <dgm:spPr/>
      <dgm:t>
        <a:bodyPr/>
        <a:lstStyle/>
        <a:p>
          <a:endParaRPr lang="en-US"/>
        </a:p>
      </dgm:t>
    </dgm:pt>
    <dgm:pt modelId="{3755E229-112C-47F4-A46B-373F165B0371}" type="parTrans" cxnId="{733CA23D-959C-47F9-A6A7-315F7FC36B90}">
      <dgm:prSet/>
      <dgm:spPr/>
      <dgm:t>
        <a:bodyPr/>
        <a:lstStyle/>
        <a:p>
          <a:endParaRPr lang="en-US"/>
        </a:p>
      </dgm:t>
    </dgm:pt>
    <dgm:pt modelId="{6367CC7D-9331-49A1-8BB4-C5C0A39A94FA}">
      <dgm:prSet custT="1"/>
      <dgm:spPr/>
      <dgm:t>
        <a:bodyPr/>
        <a:lstStyle/>
        <a:p>
          <a:r>
            <a:rPr lang="en-US" sz="1400" dirty="0"/>
            <a:t>3D Display, VR - </a:t>
          </a:r>
          <a:r>
            <a:rPr lang="zh-TW" altLang="en-US" sz="1400" dirty="0"/>
            <a:t>簡瑜成</a:t>
          </a:r>
          <a:endParaRPr lang="en-US" sz="1400" dirty="0"/>
        </a:p>
      </dgm:t>
    </dgm:pt>
    <dgm:pt modelId="{6BB8DA84-84FC-4CBB-A573-E73E8D7718C5}" type="sibTrans" cxnId="{3CE3FFA2-11B1-4090-889E-AF7D74F41293}">
      <dgm:prSet/>
      <dgm:spPr/>
      <dgm:t>
        <a:bodyPr/>
        <a:lstStyle/>
        <a:p>
          <a:endParaRPr lang="zh-TW" altLang="en-US"/>
        </a:p>
      </dgm:t>
    </dgm:pt>
    <dgm:pt modelId="{724741F8-F0D5-4C90-9331-3D072A253A7B}" type="parTrans" cxnId="{3CE3FFA2-11B1-4090-889E-AF7D74F41293}">
      <dgm:prSet/>
      <dgm:spPr/>
      <dgm:t>
        <a:bodyPr/>
        <a:lstStyle/>
        <a:p>
          <a:endParaRPr lang="zh-TW" altLang="en-US"/>
        </a:p>
      </dgm:t>
    </dgm:pt>
    <dgm:pt modelId="{541B4C8C-9D60-4D92-9C85-F73E53C61519}">
      <dgm:prSet custT="1"/>
      <dgm:spPr/>
      <dgm:t>
        <a:bodyPr/>
        <a:lstStyle/>
        <a:p>
          <a:r>
            <a:rPr lang="zh-TW" altLang="en-US" sz="1400" dirty="0"/>
            <a:t>規格訂定 </a:t>
          </a:r>
          <a:r>
            <a:rPr lang="en-US" sz="1400" dirty="0"/>
            <a:t>– </a:t>
          </a:r>
          <a:r>
            <a:rPr lang="zh-TW" altLang="en-US" sz="1400" dirty="0"/>
            <a:t>江崑祺</a:t>
          </a:r>
          <a:endParaRPr lang="en-US" sz="1400" dirty="0"/>
        </a:p>
      </dgm:t>
    </dgm:pt>
    <dgm:pt modelId="{310BBA84-2F29-4698-A9AA-E55ECC3EA40D}" type="sibTrans" cxnId="{77D58D8D-5D8A-44D8-9BC7-441D364A09F5}">
      <dgm:prSet/>
      <dgm:spPr/>
      <dgm:t>
        <a:bodyPr/>
        <a:lstStyle/>
        <a:p>
          <a:endParaRPr lang="zh-TW" altLang="en-US"/>
        </a:p>
      </dgm:t>
    </dgm:pt>
    <dgm:pt modelId="{0619FDBC-9675-4DAF-96B5-2DC400717A78}" type="parTrans" cxnId="{77D58D8D-5D8A-44D8-9BC7-441D364A09F5}">
      <dgm:prSet/>
      <dgm:spPr/>
      <dgm:t>
        <a:bodyPr/>
        <a:lstStyle/>
        <a:p>
          <a:endParaRPr lang="zh-TW" altLang="en-US"/>
        </a:p>
      </dgm:t>
    </dgm:pt>
    <dgm:pt modelId="{477BA985-CC40-4E71-9B33-B097B952F391}">
      <dgm:prSet custT="1"/>
      <dgm:spPr/>
      <dgm:t>
        <a:bodyPr/>
        <a:lstStyle/>
        <a:p>
          <a:r>
            <a:rPr lang="zh-TW" sz="1400" dirty="0"/>
            <a:t>系統架構相關流程圖</a:t>
          </a:r>
          <a:r>
            <a:rPr lang="en-US" altLang="zh-TW" sz="1400" dirty="0"/>
            <a:t> </a:t>
          </a:r>
          <a:r>
            <a:rPr lang="en-US" sz="1400" dirty="0"/>
            <a:t>– </a:t>
          </a:r>
          <a:r>
            <a:rPr lang="zh-TW" altLang="en-US" sz="1400" dirty="0"/>
            <a:t>陳</a:t>
          </a:r>
          <a:r>
            <a:rPr lang="zh-TW" sz="1400" dirty="0"/>
            <a:t>奕華</a:t>
          </a:r>
          <a:endParaRPr lang="en-US" sz="1400" dirty="0"/>
        </a:p>
      </dgm:t>
    </dgm:pt>
    <dgm:pt modelId="{07785324-0AAA-4A8A-9380-0A176D864E39}" type="sibTrans" cxnId="{1370D9DC-C26E-49A6-961B-FFFEADDA97D7}">
      <dgm:prSet/>
      <dgm:spPr/>
      <dgm:t>
        <a:bodyPr/>
        <a:lstStyle/>
        <a:p>
          <a:endParaRPr lang="en-US"/>
        </a:p>
      </dgm:t>
    </dgm:pt>
    <dgm:pt modelId="{55671F11-D20B-4172-9F73-D87041DBC528}" type="parTrans" cxnId="{1370D9DC-C26E-49A6-961B-FFFEADDA97D7}">
      <dgm:prSet/>
      <dgm:spPr/>
      <dgm:t>
        <a:bodyPr/>
        <a:lstStyle/>
        <a:p>
          <a:endParaRPr lang="en-US"/>
        </a:p>
      </dgm:t>
    </dgm:pt>
    <dgm:pt modelId="{926F2A09-87AA-4544-B2F5-81D36414C965}">
      <dgm:prSet custT="1"/>
      <dgm:spPr/>
      <dgm:t>
        <a:bodyPr/>
        <a:lstStyle/>
        <a:p>
          <a:r>
            <a:rPr lang="en-US" sz="1400" dirty="0"/>
            <a:t>Report </a:t>
          </a:r>
          <a:r>
            <a:rPr lang="zh-TW" sz="1400" dirty="0"/>
            <a:t>彙整</a:t>
          </a:r>
          <a:r>
            <a:rPr lang="en-US" altLang="zh-TW" sz="1400" dirty="0"/>
            <a:t> </a:t>
          </a:r>
          <a:r>
            <a:rPr lang="en-US" sz="1400" dirty="0"/>
            <a:t>– </a:t>
          </a:r>
          <a:r>
            <a:rPr lang="zh-TW" sz="1400" dirty="0"/>
            <a:t>陳勇志、江崑祺、陳奕華、郭偉祥、鄭良加、簡瑜成</a:t>
          </a:r>
          <a:endParaRPr lang="en-US" sz="1400" dirty="0"/>
        </a:p>
      </dgm:t>
    </dgm:pt>
    <dgm:pt modelId="{1EA7624E-1925-4DC1-A3AD-E5CD540D4039}" type="sibTrans" cxnId="{77C51F89-C43B-4857-9F45-130F56DEA22A}">
      <dgm:prSet/>
      <dgm:spPr/>
      <dgm:t>
        <a:bodyPr/>
        <a:lstStyle/>
        <a:p>
          <a:endParaRPr lang="en-US"/>
        </a:p>
      </dgm:t>
    </dgm:pt>
    <dgm:pt modelId="{36D9AD35-51CC-4662-8F4A-231253453534}" type="parTrans" cxnId="{77C51F89-C43B-4857-9F45-130F56DEA22A}">
      <dgm:prSet/>
      <dgm:spPr/>
      <dgm:t>
        <a:bodyPr/>
        <a:lstStyle/>
        <a:p>
          <a:endParaRPr lang="en-US"/>
        </a:p>
      </dgm:t>
    </dgm:pt>
    <dgm:pt modelId="{90302334-58B2-4BEA-B5F9-D6C57B218341}">
      <dgm:prSet custT="1"/>
      <dgm:spPr/>
      <dgm:t>
        <a:bodyPr/>
        <a:lstStyle/>
        <a:p>
          <a:r>
            <a:rPr lang="en-US" sz="1400" dirty="0" err="1"/>
            <a:t>Chiplet</a:t>
          </a:r>
          <a:r>
            <a:rPr lang="en-US" sz="1400" dirty="0"/>
            <a:t> package technical </a:t>
          </a:r>
          <a:r>
            <a:rPr lang="en-US" altLang="zh-TW" sz="1400" dirty="0"/>
            <a:t>- </a:t>
          </a:r>
          <a:r>
            <a:rPr lang="zh-TW" altLang="en-US" sz="1400" dirty="0"/>
            <a:t>鄭良加</a:t>
          </a:r>
          <a:r>
            <a:rPr lang="en-US" sz="1400" dirty="0"/>
            <a:t> </a:t>
          </a:r>
        </a:p>
      </dgm:t>
    </dgm:pt>
    <dgm:pt modelId="{67179C17-8C45-46A6-A769-4AF0B8D6AB84}" type="parTrans" cxnId="{610ED804-F599-47AA-A6E0-5FE8728C5212}">
      <dgm:prSet/>
      <dgm:spPr/>
      <dgm:t>
        <a:bodyPr/>
        <a:lstStyle/>
        <a:p>
          <a:endParaRPr lang="zh-TW" altLang="en-US"/>
        </a:p>
      </dgm:t>
    </dgm:pt>
    <dgm:pt modelId="{E7F5A9A4-4035-4298-B86F-E39F0FAFFFDA}" type="sibTrans" cxnId="{610ED804-F599-47AA-A6E0-5FE8728C5212}">
      <dgm:prSet/>
      <dgm:spPr/>
      <dgm:t>
        <a:bodyPr/>
        <a:lstStyle/>
        <a:p>
          <a:endParaRPr lang="zh-TW" altLang="en-US"/>
        </a:p>
      </dgm:t>
    </dgm:pt>
    <dgm:pt modelId="{D7888E01-45F4-4012-BA10-25622258C502}">
      <dgm:prSet custT="1"/>
      <dgm:spPr/>
      <dgm:t>
        <a:bodyPr/>
        <a:lstStyle/>
        <a:p>
          <a:r>
            <a:rPr lang="en-US" altLang="zh-TW" sz="1400" dirty="0"/>
            <a:t>HBM2 - </a:t>
          </a:r>
          <a:r>
            <a:rPr lang="zh-TW" altLang="en-US" sz="1400" dirty="0"/>
            <a:t>鄭</a:t>
          </a:r>
          <a:r>
            <a:rPr lang="zh-TW" altLang="en-US" sz="1400"/>
            <a:t>良加</a:t>
          </a:r>
          <a:endParaRPr lang="en-US" sz="1400" dirty="0"/>
        </a:p>
      </dgm:t>
    </dgm:pt>
    <dgm:pt modelId="{F50CF855-18ED-47A6-BF60-ED01130BC1E7}" type="parTrans" cxnId="{CA54A4A8-A073-47B8-8C18-9637FB179D6A}">
      <dgm:prSet/>
      <dgm:spPr/>
      <dgm:t>
        <a:bodyPr/>
        <a:lstStyle/>
        <a:p>
          <a:endParaRPr lang="zh-TW" altLang="en-US"/>
        </a:p>
      </dgm:t>
    </dgm:pt>
    <dgm:pt modelId="{B7D6400D-5735-4BEC-8B88-1AC7EE65DA96}" type="sibTrans" cxnId="{CA54A4A8-A073-47B8-8C18-9637FB179D6A}">
      <dgm:prSet/>
      <dgm:spPr/>
      <dgm:t>
        <a:bodyPr/>
        <a:lstStyle/>
        <a:p>
          <a:endParaRPr lang="zh-TW" altLang="en-US"/>
        </a:p>
      </dgm:t>
    </dgm:pt>
    <dgm:pt modelId="{BD0C640E-9BF1-4075-B283-268A77D36CCE}" type="pres">
      <dgm:prSet presAssocID="{756F9C75-AB12-4E4F-9255-6A4C330AC763}" presName="linear" presStyleCnt="0">
        <dgm:presLayoutVars>
          <dgm:dir/>
          <dgm:animLvl val="lvl"/>
          <dgm:resizeHandles val="exact"/>
        </dgm:presLayoutVars>
      </dgm:prSet>
      <dgm:spPr/>
    </dgm:pt>
    <dgm:pt modelId="{7B49C183-66A2-4BE0-B93D-832424D8C0E5}" type="pres">
      <dgm:prSet presAssocID="{B95BE1C1-A530-4CA7-8A3C-D7028083397B}" presName="parentLin" presStyleCnt="0"/>
      <dgm:spPr/>
    </dgm:pt>
    <dgm:pt modelId="{83869FA7-A184-47A0-88B8-1234EA07EC0F}" type="pres">
      <dgm:prSet presAssocID="{B95BE1C1-A530-4CA7-8A3C-D7028083397B}" presName="parentLeftMargin" presStyleLbl="node1" presStyleIdx="0" presStyleCnt="6"/>
      <dgm:spPr/>
    </dgm:pt>
    <dgm:pt modelId="{4D337EC5-A03F-4DF6-B0C5-EAD658345C79}" type="pres">
      <dgm:prSet presAssocID="{B95BE1C1-A530-4CA7-8A3C-D7028083397B}" presName="parentText" presStyleLbl="node1" presStyleIdx="0" presStyleCnt="6" custScaleX="130275" custScaleY="133546" custLinFactNeighborX="-90270" custLinFactNeighborY="-4971">
        <dgm:presLayoutVars>
          <dgm:chMax val="0"/>
          <dgm:bulletEnabled val="1"/>
        </dgm:presLayoutVars>
      </dgm:prSet>
      <dgm:spPr/>
    </dgm:pt>
    <dgm:pt modelId="{801D92E2-AA8D-4960-A341-7252E135333F}" type="pres">
      <dgm:prSet presAssocID="{B95BE1C1-A530-4CA7-8A3C-D7028083397B}" presName="negativeSpace" presStyleCnt="0"/>
      <dgm:spPr/>
    </dgm:pt>
    <dgm:pt modelId="{E7C2CFD3-FDBB-43DD-BC00-A123D9999CF2}" type="pres">
      <dgm:prSet presAssocID="{B95BE1C1-A530-4CA7-8A3C-D7028083397B}" presName="childText" presStyleLbl="conFgAcc1" presStyleIdx="0" presStyleCnt="6">
        <dgm:presLayoutVars>
          <dgm:bulletEnabled val="1"/>
        </dgm:presLayoutVars>
      </dgm:prSet>
      <dgm:spPr/>
    </dgm:pt>
    <dgm:pt modelId="{3D450C76-F8A7-4B38-84E0-0AF17F4E7B2D}" type="pres">
      <dgm:prSet presAssocID="{F7663F70-B8AD-4533-A680-0F7F0F191921}" presName="spaceBetweenRectangles" presStyleCnt="0"/>
      <dgm:spPr/>
    </dgm:pt>
    <dgm:pt modelId="{CA56FBA7-549E-4385-913A-8EA5662B5EAD}" type="pres">
      <dgm:prSet presAssocID="{AB2CBC79-BAFC-41BC-BD39-68F4C86CA86D}" presName="parentLin" presStyleCnt="0"/>
      <dgm:spPr/>
    </dgm:pt>
    <dgm:pt modelId="{B1548A5F-A2FB-4942-9661-9D512009A012}" type="pres">
      <dgm:prSet presAssocID="{AB2CBC79-BAFC-41BC-BD39-68F4C86CA86D}" presName="parentLeftMargin" presStyleLbl="node1" presStyleIdx="0" presStyleCnt="6"/>
      <dgm:spPr/>
    </dgm:pt>
    <dgm:pt modelId="{2C8E9BC1-60AB-417D-AB6C-6D32C9B11DB6}" type="pres">
      <dgm:prSet presAssocID="{AB2CBC79-BAFC-41BC-BD39-68F4C86CA86D}" presName="parentText" presStyleLbl="node1" presStyleIdx="1" presStyleCnt="6" custScaleX="130275" custScaleY="133546" custLinFactNeighborX="-90270" custLinFactNeighborY="-4971">
        <dgm:presLayoutVars>
          <dgm:chMax val="0"/>
          <dgm:bulletEnabled val="1"/>
        </dgm:presLayoutVars>
      </dgm:prSet>
      <dgm:spPr/>
    </dgm:pt>
    <dgm:pt modelId="{C63BB611-8358-4A2B-AEAC-81680EDDBCFD}" type="pres">
      <dgm:prSet presAssocID="{AB2CBC79-BAFC-41BC-BD39-68F4C86CA86D}" presName="negativeSpace" presStyleCnt="0"/>
      <dgm:spPr/>
    </dgm:pt>
    <dgm:pt modelId="{7716229C-88A5-4169-9868-2F08E636520D}" type="pres">
      <dgm:prSet presAssocID="{AB2CBC79-BAFC-41BC-BD39-68F4C86CA86D}" presName="childText" presStyleLbl="conFgAcc1" presStyleIdx="1" presStyleCnt="6">
        <dgm:presLayoutVars>
          <dgm:bulletEnabled val="1"/>
        </dgm:presLayoutVars>
      </dgm:prSet>
      <dgm:spPr/>
    </dgm:pt>
    <dgm:pt modelId="{B7BD1856-910E-4FA2-983B-95D3F0226E1C}" type="pres">
      <dgm:prSet presAssocID="{99B5474D-DA49-4E85-B6DF-3B50EF47DD4C}" presName="spaceBetweenRectangles" presStyleCnt="0"/>
      <dgm:spPr/>
    </dgm:pt>
    <dgm:pt modelId="{719553BC-390B-453B-A283-E57F38DB17BB}" type="pres">
      <dgm:prSet presAssocID="{329083D7-B6D9-4515-A776-C0545DD75092}" presName="parentLin" presStyleCnt="0"/>
      <dgm:spPr/>
    </dgm:pt>
    <dgm:pt modelId="{74721AE0-522A-40A8-BEF7-3C15334A76A6}" type="pres">
      <dgm:prSet presAssocID="{329083D7-B6D9-4515-A776-C0545DD75092}" presName="parentLeftMargin" presStyleLbl="node1" presStyleIdx="1" presStyleCnt="6"/>
      <dgm:spPr/>
    </dgm:pt>
    <dgm:pt modelId="{2D6BB2A1-5936-46E5-A50F-CE43100FB66A}" type="pres">
      <dgm:prSet presAssocID="{329083D7-B6D9-4515-A776-C0545DD75092}" presName="parentText" presStyleLbl="node1" presStyleIdx="2" presStyleCnt="6" custScaleX="130275" custScaleY="133546" custLinFactNeighborX="-90270" custLinFactNeighborY="-4971">
        <dgm:presLayoutVars>
          <dgm:chMax val="0"/>
          <dgm:bulletEnabled val="1"/>
        </dgm:presLayoutVars>
      </dgm:prSet>
      <dgm:spPr/>
    </dgm:pt>
    <dgm:pt modelId="{9BCAD158-F1FB-4B39-ACC4-EF5BC71DFFF8}" type="pres">
      <dgm:prSet presAssocID="{329083D7-B6D9-4515-A776-C0545DD75092}" presName="negativeSpace" presStyleCnt="0"/>
      <dgm:spPr/>
    </dgm:pt>
    <dgm:pt modelId="{E189988D-7257-4A0E-AD6C-46F776506A55}" type="pres">
      <dgm:prSet presAssocID="{329083D7-B6D9-4515-A776-C0545DD75092}" presName="childText" presStyleLbl="conFgAcc1" presStyleIdx="2" presStyleCnt="6">
        <dgm:presLayoutVars>
          <dgm:bulletEnabled val="1"/>
        </dgm:presLayoutVars>
      </dgm:prSet>
      <dgm:spPr/>
    </dgm:pt>
    <dgm:pt modelId="{683DB3A3-76D8-4F2A-AFEE-25227D235977}" type="pres">
      <dgm:prSet presAssocID="{E9A48A56-219D-4B1A-84A0-D73CF5DFC7A4}" presName="spaceBetweenRectangles" presStyleCnt="0"/>
      <dgm:spPr/>
    </dgm:pt>
    <dgm:pt modelId="{50AC8A03-D330-4FDB-AADB-F9125BDBD0B2}" type="pres">
      <dgm:prSet presAssocID="{541B4C8C-9D60-4D92-9C85-F73E53C61519}" presName="parentLin" presStyleCnt="0"/>
      <dgm:spPr/>
    </dgm:pt>
    <dgm:pt modelId="{EDF89B81-5410-46F9-B98D-B837BD0987F7}" type="pres">
      <dgm:prSet presAssocID="{541B4C8C-9D60-4D92-9C85-F73E53C61519}" presName="parentLeftMargin" presStyleLbl="node1" presStyleIdx="2" presStyleCnt="6"/>
      <dgm:spPr/>
    </dgm:pt>
    <dgm:pt modelId="{87937B0F-9B5E-48C6-A9AD-FEDF553A3088}" type="pres">
      <dgm:prSet presAssocID="{541B4C8C-9D60-4D92-9C85-F73E53C61519}" presName="parentText" presStyleLbl="node1" presStyleIdx="3" presStyleCnt="6" custScaleX="130303" custScaleY="122213" custLinFactNeighborX="-86417" custLinFactNeighborY="-2178">
        <dgm:presLayoutVars>
          <dgm:chMax val="0"/>
          <dgm:bulletEnabled val="1"/>
        </dgm:presLayoutVars>
      </dgm:prSet>
      <dgm:spPr/>
    </dgm:pt>
    <dgm:pt modelId="{7436D605-4A12-40E3-8695-BB01ACBB86D1}" type="pres">
      <dgm:prSet presAssocID="{541B4C8C-9D60-4D92-9C85-F73E53C61519}" presName="negativeSpace" presStyleCnt="0"/>
      <dgm:spPr/>
    </dgm:pt>
    <dgm:pt modelId="{A525EC97-BF4A-4740-B31C-7B6B64D65DF3}" type="pres">
      <dgm:prSet presAssocID="{541B4C8C-9D60-4D92-9C85-F73E53C61519}" presName="childText" presStyleLbl="conFgAcc1" presStyleIdx="3" presStyleCnt="6">
        <dgm:presLayoutVars>
          <dgm:bulletEnabled val="1"/>
        </dgm:presLayoutVars>
      </dgm:prSet>
      <dgm:spPr/>
    </dgm:pt>
    <dgm:pt modelId="{C3D0132D-5455-4F06-AC18-7CB60B6774F8}" type="pres">
      <dgm:prSet presAssocID="{310BBA84-2F29-4698-A9AA-E55ECC3EA40D}" presName="spaceBetweenRectangles" presStyleCnt="0"/>
      <dgm:spPr/>
    </dgm:pt>
    <dgm:pt modelId="{F1CD3C17-F17C-4D84-86B6-FD58A2EE5195}" type="pres">
      <dgm:prSet presAssocID="{477BA985-CC40-4E71-9B33-B097B952F391}" presName="parentLin" presStyleCnt="0"/>
      <dgm:spPr/>
    </dgm:pt>
    <dgm:pt modelId="{E4D92680-CE5F-4889-B605-47E005E40A8B}" type="pres">
      <dgm:prSet presAssocID="{477BA985-CC40-4E71-9B33-B097B952F391}" presName="parentLeftMargin" presStyleLbl="node1" presStyleIdx="3" presStyleCnt="6"/>
      <dgm:spPr/>
    </dgm:pt>
    <dgm:pt modelId="{05C2F80F-8D93-497F-9EE1-6302D369E2E0}" type="pres">
      <dgm:prSet presAssocID="{477BA985-CC40-4E71-9B33-B097B952F391}" presName="parentText" presStyleLbl="node1" presStyleIdx="4" presStyleCnt="6" custScaleX="130275" custScaleY="133546" custLinFactNeighborX="-90270" custLinFactNeighborY="-4971">
        <dgm:presLayoutVars>
          <dgm:chMax val="0"/>
          <dgm:bulletEnabled val="1"/>
        </dgm:presLayoutVars>
      </dgm:prSet>
      <dgm:spPr/>
    </dgm:pt>
    <dgm:pt modelId="{0B63324F-11AB-4854-A031-415E9B37B8CB}" type="pres">
      <dgm:prSet presAssocID="{477BA985-CC40-4E71-9B33-B097B952F391}" presName="negativeSpace" presStyleCnt="0"/>
      <dgm:spPr/>
    </dgm:pt>
    <dgm:pt modelId="{0C980E47-831F-4E58-AFE0-0377846C809C}" type="pres">
      <dgm:prSet presAssocID="{477BA985-CC40-4E71-9B33-B097B952F391}" presName="childText" presStyleLbl="conFgAcc1" presStyleIdx="4" presStyleCnt="6">
        <dgm:presLayoutVars>
          <dgm:bulletEnabled val="1"/>
        </dgm:presLayoutVars>
      </dgm:prSet>
      <dgm:spPr/>
    </dgm:pt>
    <dgm:pt modelId="{FD905271-A4E1-48AA-A0AF-951E1C818E65}" type="pres">
      <dgm:prSet presAssocID="{07785324-0AAA-4A8A-9380-0A176D864E39}" presName="spaceBetweenRectangles" presStyleCnt="0"/>
      <dgm:spPr/>
    </dgm:pt>
    <dgm:pt modelId="{D191C9AD-C2AF-4A2D-AA6B-3B5D0EA10D49}" type="pres">
      <dgm:prSet presAssocID="{926F2A09-87AA-4544-B2F5-81D36414C965}" presName="parentLin" presStyleCnt="0"/>
      <dgm:spPr/>
    </dgm:pt>
    <dgm:pt modelId="{B81B437E-A84A-4513-8952-E3DB4F2E75C0}" type="pres">
      <dgm:prSet presAssocID="{926F2A09-87AA-4544-B2F5-81D36414C965}" presName="parentLeftMargin" presStyleLbl="node1" presStyleIdx="4" presStyleCnt="6"/>
      <dgm:spPr/>
    </dgm:pt>
    <dgm:pt modelId="{0296FFC1-70F2-4C8A-96CA-80267D049057}" type="pres">
      <dgm:prSet presAssocID="{926F2A09-87AA-4544-B2F5-81D36414C965}" presName="parentText" presStyleLbl="node1" presStyleIdx="5" presStyleCnt="6" custScaleX="130275" custScaleY="133546" custLinFactNeighborX="-90270" custLinFactNeighborY="-4971">
        <dgm:presLayoutVars>
          <dgm:chMax val="0"/>
          <dgm:bulletEnabled val="1"/>
        </dgm:presLayoutVars>
      </dgm:prSet>
      <dgm:spPr/>
    </dgm:pt>
    <dgm:pt modelId="{9C6CE9A7-0740-4DAB-859F-EA50D8D626E8}" type="pres">
      <dgm:prSet presAssocID="{926F2A09-87AA-4544-B2F5-81D36414C965}" presName="negativeSpace" presStyleCnt="0"/>
      <dgm:spPr/>
    </dgm:pt>
    <dgm:pt modelId="{F2AFBC21-1D03-4041-8DA9-9FE633ABE3F5}" type="pres">
      <dgm:prSet presAssocID="{926F2A09-87AA-4544-B2F5-81D36414C965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610ED804-F599-47AA-A6E0-5FE8728C5212}" srcId="{329083D7-B6D9-4515-A776-C0545DD75092}" destId="{90302334-58B2-4BEA-B5F9-D6C57B218341}" srcOrd="3" destOrd="0" parTransId="{67179C17-8C45-46A6-A769-4AF0B8D6AB84}" sibTransId="{E7F5A9A4-4035-4298-B86F-E39F0FAFFFDA}"/>
    <dgm:cxn modelId="{6C1BC313-5770-45A8-92B0-1E36499A7A9A}" type="presOf" srcId="{926F2A09-87AA-4544-B2F5-81D36414C965}" destId="{B81B437E-A84A-4513-8952-E3DB4F2E75C0}" srcOrd="0" destOrd="0" presId="urn:microsoft.com/office/officeart/2005/8/layout/list1"/>
    <dgm:cxn modelId="{C194BD19-D5DE-4806-BFFC-D0821EFDC9B3}" srcId="{2913C2CC-9AC5-48F1-9647-9BAE53153D18}" destId="{93EB2744-7525-4E96-AE53-1D6A94D7463C}" srcOrd="2" destOrd="0" parTransId="{A313151B-D113-4390-A7C0-44772FE5BA0D}" sibTransId="{54667828-79FB-4182-8062-DD38A0F454FE}"/>
    <dgm:cxn modelId="{4CB0F82E-8D94-473B-8F25-58E8B542B328}" type="presOf" srcId="{6367CC7D-9331-49A1-8BB4-C5C0A39A94FA}" destId="{E189988D-7257-4A0E-AD6C-46F776506A55}" srcOrd="0" destOrd="6" presId="urn:microsoft.com/office/officeart/2005/8/layout/list1"/>
    <dgm:cxn modelId="{43640738-EAA9-4C62-BD4B-461A3961767D}" type="presOf" srcId="{AFD33BCA-9B64-4687-A797-552535836452}" destId="{E189988D-7257-4A0E-AD6C-46F776506A55}" srcOrd="0" destOrd="4" presId="urn:microsoft.com/office/officeart/2005/8/layout/list1"/>
    <dgm:cxn modelId="{E559DF38-F3C4-4579-93BA-743B2C13C111}" srcId="{756F9C75-AB12-4E4F-9255-6A4C330AC763}" destId="{B95BE1C1-A530-4CA7-8A3C-D7028083397B}" srcOrd="0" destOrd="0" parTransId="{939E3D59-F0A0-4B0D-A1DC-257E976FB6B2}" sibTransId="{F7663F70-B8AD-4533-A680-0F7F0F191921}"/>
    <dgm:cxn modelId="{733CA23D-959C-47F9-A6A7-315F7FC36B90}" srcId="{329083D7-B6D9-4515-A776-C0545DD75092}" destId="{EC8748F3-E00C-476F-AE51-3C9F6AAE201B}" srcOrd="1" destOrd="0" parTransId="{3755E229-112C-47F4-A46B-373F165B0371}" sibTransId="{FDEFA955-3053-4C1E-95A2-947F2BF49BBA}"/>
    <dgm:cxn modelId="{1DDC0860-8BAA-4C40-8FDE-921A47D7D28A}" type="presOf" srcId="{541B4C8C-9D60-4D92-9C85-F73E53C61519}" destId="{EDF89B81-5410-46F9-B98D-B837BD0987F7}" srcOrd="0" destOrd="0" presId="urn:microsoft.com/office/officeart/2005/8/layout/list1"/>
    <dgm:cxn modelId="{CBB83D46-29FF-4F51-BC91-F80E949C7AB5}" type="presOf" srcId="{B95BE1C1-A530-4CA7-8A3C-D7028083397B}" destId="{83869FA7-A184-47A0-88B8-1234EA07EC0F}" srcOrd="0" destOrd="0" presId="urn:microsoft.com/office/officeart/2005/8/layout/list1"/>
    <dgm:cxn modelId="{A226C066-3363-461C-BE7C-8A6D7C199DC0}" type="presOf" srcId="{329083D7-B6D9-4515-A776-C0545DD75092}" destId="{2D6BB2A1-5936-46E5-A50F-CE43100FB66A}" srcOrd="1" destOrd="0" presId="urn:microsoft.com/office/officeart/2005/8/layout/list1"/>
    <dgm:cxn modelId="{DB4DDD4F-117F-46C9-86FC-974B3E5B9DFB}" type="presOf" srcId="{CB53E479-72FB-4FAF-8EFA-EC0D418AC3D9}" destId="{E189988D-7257-4A0E-AD6C-46F776506A55}" srcOrd="0" destOrd="2" presId="urn:microsoft.com/office/officeart/2005/8/layout/list1"/>
    <dgm:cxn modelId="{318F8470-5C8A-4FFD-BB57-1F86ED695A11}" type="presOf" srcId="{90302334-58B2-4BEA-B5F9-D6C57B218341}" destId="{E189988D-7257-4A0E-AD6C-46F776506A55}" srcOrd="0" destOrd="7" presId="urn:microsoft.com/office/officeart/2005/8/layout/list1"/>
    <dgm:cxn modelId="{3EE33775-56AC-4EB1-85C8-F6EEF24754F8}" type="presOf" srcId="{AB2CBC79-BAFC-41BC-BD39-68F4C86CA86D}" destId="{B1548A5F-A2FB-4942-9661-9D512009A012}" srcOrd="0" destOrd="0" presId="urn:microsoft.com/office/officeart/2005/8/layout/list1"/>
    <dgm:cxn modelId="{D9174177-6B1F-4C2C-A7FB-F4B0B2540112}" srcId="{2913C2CC-9AC5-48F1-9647-9BAE53153D18}" destId="{AFD33BCA-9B64-4687-A797-552535836452}" srcOrd="3" destOrd="0" parTransId="{77611DEF-A8B4-4CE9-B75D-8A1B55811A66}" sibTransId="{2723EC51-185B-4B42-B4BB-B109559D9354}"/>
    <dgm:cxn modelId="{7527E87A-5206-4AA8-A076-6E3D66BF96B1}" type="presOf" srcId="{AB2CBC79-BAFC-41BC-BD39-68F4C86CA86D}" destId="{2C8E9BC1-60AB-417D-AB6C-6D32C9B11DB6}" srcOrd="1" destOrd="0" presId="urn:microsoft.com/office/officeart/2005/8/layout/list1"/>
    <dgm:cxn modelId="{1780137F-400A-412D-83F7-E3338AE5687D}" type="presOf" srcId="{477BA985-CC40-4E71-9B33-B097B952F391}" destId="{05C2F80F-8D93-497F-9EE1-6302D369E2E0}" srcOrd="1" destOrd="0" presId="urn:microsoft.com/office/officeart/2005/8/layout/list1"/>
    <dgm:cxn modelId="{3BF68880-F171-4F79-9026-7E1177C3C25C}" srcId="{2913C2CC-9AC5-48F1-9647-9BAE53153D18}" destId="{CB53E479-72FB-4FAF-8EFA-EC0D418AC3D9}" srcOrd="1" destOrd="0" parTransId="{DFA599F5-08F6-4049-B7C4-CB54EF74019F}" sibTransId="{8CCDAAF8-DA4B-4DD7-9716-1FBA7DCAF667}"/>
    <dgm:cxn modelId="{3BBF4688-2A47-4A26-A4D8-85F3589AC98D}" type="presOf" srcId="{329083D7-B6D9-4515-A776-C0545DD75092}" destId="{74721AE0-522A-40A8-BEF7-3C15334A76A6}" srcOrd="0" destOrd="0" presId="urn:microsoft.com/office/officeart/2005/8/layout/list1"/>
    <dgm:cxn modelId="{77C51F89-C43B-4857-9F45-130F56DEA22A}" srcId="{756F9C75-AB12-4E4F-9255-6A4C330AC763}" destId="{926F2A09-87AA-4544-B2F5-81D36414C965}" srcOrd="5" destOrd="0" parTransId="{36D9AD35-51CC-4662-8F4A-231253453534}" sibTransId="{1EA7624E-1925-4DC1-A3AD-E5CD540D4039}"/>
    <dgm:cxn modelId="{77D58D8D-5D8A-44D8-9BC7-441D364A09F5}" srcId="{756F9C75-AB12-4E4F-9255-6A4C330AC763}" destId="{541B4C8C-9D60-4D92-9C85-F73E53C61519}" srcOrd="3" destOrd="0" parTransId="{0619FDBC-9675-4DAF-96B5-2DC400717A78}" sibTransId="{310BBA84-2F29-4698-A9AA-E55ECC3EA40D}"/>
    <dgm:cxn modelId="{29A8BF92-5B90-417A-BD36-4A7A02EB45AC}" type="presOf" srcId="{926F2A09-87AA-4544-B2F5-81D36414C965}" destId="{0296FFC1-70F2-4C8A-96CA-80267D049057}" srcOrd="1" destOrd="0" presId="urn:microsoft.com/office/officeart/2005/8/layout/list1"/>
    <dgm:cxn modelId="{8D20A897-DCEC-410E-B501-084FFA3A7DAD}" srcId="{2913C2CC-9AC5-48F1-9647-9BAE53153D18}" destId="{8D51E7A0-BD9F-4032-B235-979EBE2A0F22}" srcOrd="0" destOrd="0" parTransId="{C5302AB2-D5FF-430E-BFF0-553D509F1366}" sibTransId="{B2FAB16F-B1BA-48E7-B328-A979EF940E88}"/>
    <dgm:cxn modelId="{C9E92398-6EAA-42B7-9F33-83557D3DA61E}" type="presOf" srcId="{756F9C75-AB12-4E4F-9255-6A4C330AC763}" destId="{BD0C640E-9BF1-4075-B283-268A77D36CCE}" srcOrd="0" destOrd="0" presId="urn:microsoft.com/office/officeart/2005/8/layout/list1"/>
    <dgm:cxn modelId="{76CC0F9D-AFD2-4E45-85C1-C09DEFD80AF1}" type="presOf" srcId="{D7888E01-45F4-4012-BA10-25622258C502}" destId="{E189988D-7257-4A0E-AD6C-46F776506A55}" srcOrd="0" destOrd="8" presId="urn:microsoft.com/office/officeart/2005/8/layout/list1"/>
    <dgm:cxn modelId="{181DAFA2-AE89-4E71-BE13-6BB945C51316}" srcId="{329083D7-B6D9-4515-A776-C0545DD75092}" destId="{2913C2CC-9AC5-48F1-9647-9BAE53153D18}" srcOrd="0" destOrd="0" parTransId="{5F0E770B-4C05-47EF-90FA-3404C2D7EF26}" sibTransId="{FDB975C9-5ECD-4519-9947-31687281AF20}"/>
    <dgm:cxn modelId="{3CE3FFA2-11B1-4090-889E-AF7D74F41293}" srcId="{329083D7-B6D9-4515-A776-C0545DD75092}" destId="{6367CC7D-9331-49A1-8BB4-C5C0A39A94FA}" srcOrd="2" destOrd="0" parTransId="{724741F8-F0D5-4C90-9331-3D072A253A7B}" sibTransId="{6BB8DA84-84FC-4CBB-A573-E73E8D7718C5}"/>
    <dgm:cxn modelId="{01B684A8-9F0D-41B6-A29B-9DDD8CBE82C0}" type="presOf" srcId="{B95BE1C1-A530-4CA7-8A3C-D7028083397B}" destId="{4D337EC5-A03F-4DF6-B0C5-EAD658345C79}" srcOrd="1" destOrd="0" presId="urn:microsoft.com/office/officeart/2005/8/layout/list1"/>
    <dgm:cxn modelId="{CA54A4A8-A073-47B8-8C18-9637FB179D6A}" srcId="{329083D7-B6D9-4515-A776-C0545DD75092}" destId="{D7888E01-45F4-4012-BA10-25622258C502}" srcOrd="4" destOrd="0" parTransId="{F50CF855-18ED-47A6-BF60-ED01130BC1E7}" sibTransId="{B7D6400D-5735-4BEC-8B88-1AC7EE65DA96}"/>
    <dgm:cxn modelId="{5BDD65B9-0403-40D8-A6FD-DBDB22154C2D}" type="presOf" srcId="{477BA985-CC40-4E71-9B33-B097B952F391}" destId="{E4D92680-CE5F-4889-B605-47E005E40A8B}" srcOrd="0" destOrd="0" presId="urn:microsoft.com/office/officeart/2005/8/layout/list1"/>
    <dgm:cxn modelId="{43C877BE-4251-4FFC-BA14-8004DC0825FA}" type="presOf" srcId="{2913C2CC-9AC5-48F1-9647-9BAE53153D18}" destId="{E189988D-7257-4A0E-AD6C-46F776506A55}" srcOrd="0" destOrd="0" presId="urn:microsoft.com/office/officeart/2005/8/layout/list1"/>
    <dgm:cxn modelId="{E92478D7-C8BF-4E6F-9F9D-67A17DC1C8F0}" type="presOf" srcId="{8D51E7A0-BD9F-4032-B235-979EBE2A0F22}" destId="{E189988D-7257-4A0E-AD6C-46F776506A55}" srcOrd="0" destOrd="1" presId="urn:microsoft.com/office/officeart/2005/8/layout/list1"/>
    <dgm:cxn modelId="{1370D9DC-C26E-49A6-961B-FFFEADDA97D7}" srcId="{756F9C75-AB12-4E4F-9255-6A4C330AC763}" destId="{477BA985-CC40-4E71-9B33-B097B952F391}" srcOrd="4" destOrd="0" parTransId="{55671F11-D20B-4172-9F73-D87041DBC528}" sibTransId="{07785324-0AAA-4A8A-9380-0A176D864E39}"/>
    <dgm:cxn modelId="{2BB64EE5-009C-40EF-AA27-90B6E0226EE8}" srcId="{756F9C75-AB12-4E4F-9255-6A4C330AC763}" destId="{329083D7-B6D9-4515-A776-C0545DD75092}" srcOrd="2" destOrd="0" parTransId="{6C022161-0685-4356-9F06-00685711AD06}" sibTransId="{E9A48A56-219D-4B1A-84A0-D73CF5DFC7A4}"/>
    <dgm:cxn modelId="{06AC6BEF-B23D-41C9-9057-99F994664657}" type="presOf" srcId="{93EB2744-7525-4E96-AE53-1D6A94D7463C}" destId="{E189988D-7257-4A0E-AD6C-46F776506A55}" srcOrd="0" destOrd="3" presId="urn:microsoft.com/office/officeart/2005/8/layout/list1"/>
    <dgm:cxn modelId="{ED6CACF2-FACC-4DA7-B3C4-AA54F1BF5877}" type="presOf" srcId="{541B4C8C-9D60-4D92-9C85-F73E53C61519}" destId="{87937B0F-9B5E-48C6-A9AD-FEDF553A3088}" srcOrd="1" destOrd="0" presId="urn:microsoft.com/office/officeart/2005/8/layout/list1"/>
    <dgm:cxn modelId="{66B29AF4-9CDC-430D-9882-4594C129FF60}" srcId="{756F9C75-AB12-4E4F-9255-6A4C330AC763}" destId="{AB2CBC79-BAFC-41BC-BD39-68F4C86CA86D}" srcOrd="1" destOrd="0" parTransId="{9F632682-755A-448F-BEBA-9005EECF659F}" sibTransId="{99B5474D-DA49-4E85-B6DF-3B50EF47DD4C}"/>
    <dgm:cxn modelId="{C8D756FA-C177-4915-9A11-AE37C9FE96FD}" type="presOf" srcId="{EC8748F3-E00C-476F-AE51-3C9F6AAE201B}" destId="{E189988D-7257-4A0E-AD6C-46F776506A55}" srcOrd="0" destOrd="5" presId="urn:microsoft.com/office/officeart/2005/8/layout/list1"/>
    <dgm:cxn modelId="{EEB3B166-B19C-45AC-A2B1-4D18EF11CC47}" type="presParOf" srcId="{BD0C640E-9BF1-4075-B283-268A77D36CCE}" destId="{7B49C183-66A2-4BE0-B93D-832424D8C0E5}" srcOrd="0" destOrd="0" presId="urn:microsoft.com/office/officeart/2005/8/layout/list1"/>
    <dgm:cxn modelId="{C99E04B3-123C-42FE-97C7-34823A7EF8EF}" type="presParOf" srcId="{7B49C183-66A2-4BE0-B93D-832424D8C0E5}" destId="{83869FA7-A184-47A0-88B8-1234EA07EC0F}" srcOrd="0" destOrd="0" presId="urn:microsoft.com/office/officeart/2005/8/layout/list1"/>
    <dgm:cxn modelId="{7E13D8DD-1BAA-40AC-9C18-859C91D2DE0A}" type="presParOf" srcId="{7B49C183-66A2-4BE0-B93D-832424D8C0E5}" destId="{4D337EC5-A03F-4DF6-B0C5-EAD658345C79}" srcOrd="1" destOrd="0" presId="urn:microsoft.com/office/officeart/2005/8/layout/list1"/>
    <dgm:cxn modelId="{5BAA14FD-1992-48D7-8EB4-5A49E6F36068}" type="presParOf" srcId="{BD0C640E-9BF1-4075-B283-268A77D36CCE}" destId="{801D92E2-AA8D-4960-A341-7252E135333F}" srcOrd="1" destOrd="0" presId="urn:microsoft.com/office/officeart/2005/8/layout/list1"/>
    <dgm:cxn modelId="{E00F3541-FD57-4B65-A79E-37E82FDA9703}" type="presParOf" srcId="{BD0C640E-9BF1-4075-B283-268A77D36CCE}" destId="{E7C2CFD3-FDBB-43DD-BC00-A123D9999CF2}" srcOrd="2" destOrd="0" presId="urn:microsoft.com/office/officeart/2005/8/layout/list1"/>
    <dgm:cxn modelId="{2BEE98D2-A2D6-4CAF-9CCA-AFEC21C76099}" type="presParOf" srcId="{BD0C640E-9BF1-4075-B283-268A77D36CCE}" destId="{3D450C76-F8A7-4B38-84E0-0AF17F4E7B2D}" srcOrd="3" destOrd="0" presId="urn:microsoft.com/office/officeart/2005/8/layout/list1"/>
    <dgm:cxn modelId="{ADC6C170-1AEB-4A0D-9045-ECA8FF58B2C9}" type="presParOf" srcId="{BD0C640E-9BF1-4075-B283-268A77D36CCE}" destId="{CA56FBA7-549E-4385-913A-8EA5662B5EAD}" srcOrd="4" destOrd="0" presId="urn:microsoft.com/office/officeart/2005/8/layout/list1"/>
    <dgm:cxn modelId="{83136735-DD7D-46F8-AF93-BF4712E8492E}" type="presParOf" srcId="{CA56FBA7-549E-4385-913A-8EA5662B5EAD}" destId="{B1548A5F-A2FB-4942-9661-9D512009A012}" srcOrd="0" destOrd="0" presId="urn:microsoft.com/office/officeart/2005/8/layout/list1"/>
    <dgm:cxn modelId="{95FDD2E0-E773-48DE-9277-B78A0BA29309}" type="presParOf" srcId="{CA56FBA7-549E-4385-913A-8EA5662B5EAD}" destId="{2C8E9BC1-60AB-417D-AB6C-6D32C9B11DB6}" srcOrd="1" destOrd="0" presId="urn:microsoft.com/office/officeart/2005/8/layout/list1"/>
    <dgm:cxn modelId="{07CAC2C8-3E9F-47FE-9BA7-E0100BB754C2}" type="presParOf" srcId="{BD0C640E-9BF1-4075-B283-268A77D36CCE}" destId="{C63BB611-8358-4A2B-AEAC-81680EDDBCFD}" srcOrd="5" destOrd="0" presId="urn:microsoft.com/office/officeart/2005/8/layout/list1"/>
    <dgm:cxn modelId="{29F01BF1-8A65-45E9-81E7-6CD8729393E0}" type="presParOf" srcId="{BD0C640E-9BF1-4075-B283-268A77D36CCE}" destId="{7716229C-88A5-4169-9868-2F08E636520D}" srcOrd="6" destOrd="0" presId="urn:microsoft.com/office/officeart/2005/8/layout/list1"/>
    <dgm:cxn modelId="{6918A626-0E5D-4E96-A06B-C4D7A0C972AA}" type="presParOf" srcId="{BD0C640E-9BF1-4075-B283-268A77D36CCE}" destId="{B7BD1856-910E-4FA2-983B-95D3F0226E1C}" srcOrd="7" destOrd="0" presId="urn:microsoft.com/office/officeart/2005/8/layout/list1"/>
    <dgm:cxn modelId="{CA82F1BA-70CC-4DF5-8A2F-BE04F9BFFE4D}" type="presParOf" srcId="{BD0C640E-9BF1-4075-B283-268A77D36CCE}" destId="{719553BC-390B-453B-A283-E57F38DB17BB}" srcOrd="8" destOrd="0" presId="urn:microsoft.com/office/officeart/2005/8/layout/list1"/>
    <dgm:cxn modelId="{D602948E-204E-4A9E-B14C-030F800A860F}" type="presParOf" srcId="{719553BC-390B-453B-A283-E57F38DB17BB}" destId="{74721AE0-522A-40A8-BEF7-3C15334A76A6}" srcOrd="0" destOrd="0" presId="urn:microsoft.com/office/officeart/2005/8/layout/list1"/>
    <dgm:cxn modelId="{6DE3277D-98C9-4955-B083-CA972251D5DC}" type="presParOf" srcId="{719553BC-390B-453B-A283-E57F38DB17BB}" destId="{2D6BB2A1-5936-46E5-A50F-CE43100FB66A}" srcOrd="1" destOrd="0" presId="urn:microsoft.com/office/officeart/2005/8/layout/list1"/>
    <dgm:cxn modelId="{4C625C61-913F-4DCB-AF52-41940DB9051C}" type="presParOf" srcId="{BD0C640E-9BF1-4075-B283-268A77D36CCE}" destId="{9BCAD158-F1FB-4B39-ACC4-EF5BC71DFFF8}" srcOrd="9" destOrd="0" presId="urn:microsoft.com/office/officeart/2005/8/layout/list1"/>
    <dgm:cxn modelId="{37148CB1-DA67-482B-94B7-2272A20D2581}" type="presParOf" srcId="{BD0C640E-9BF1-4075-B283-268A77D36CCE}" destId="{E189988D-7257-4A0E-AD6C-46F776506A55}" srcOrd="10" destOrd="0" presId="urn:microsoft.com/office/officeart/2005/8/layout/list1"/>
    <dgm:cxn modelId="{1A7C2D65-1C63-4976-BFD8-320FCB7E0509}" type="presParOf" srcId="{BD0C640E-9BF1-4075-B283-268A77D36CCE}" destId="{683DB3A3-76D8-4F2A-AFEE-25227D235977}" srcOrd="11" destOrd="0" presId="urn:microsoft.com/office/officeart/2005/8/layout/list1"/>
    <dgm:cxn modelId="{B48FD355-59A7-49C6-AA85-E2158976E903}" type="presParOf" srcId="{BD0C640E-9BF1-4075-B283-268A77D36CCE}" destId="{50AC8A03-D330-4FDB-AADB-F9125BDBD0B2}" srcOrd="12" destOrd="0" presId="urn:microsoft.com/office/officeart/2005/8/layout/list1"/>
    <dgm:cxn modelId="{7D5F2D71-AEAA-472C-A902-054B36835421}" type="presParOf" srcId="{50AC8A03-D330-4FDB-AADB-F9125BDBD0B2}" destId="{EDF89B81-5410-46F9-B98D-B837BD0987F7}" srcOrd="0" destOrd="0" presId="urn:microsoft.com/office/officeart/2005/8/layout/list1"/>
    <dgm:cxn modelId="{62FFF090-5667-4F09-9C32-C8F7AF37F5E8}" type="presParOf" srcId="{50AC8A03-D330-4FDB-AADB-F9125BDBD0B2}" destId="{87937B0F-9B5E-48C6-A9AD-FEDF553A3088}" srcOrd="1" destOrd="0" presId="urn:microsoft.com/office/officeart/2005/8/layout/list1"/>
    <dgm:cxn modelId="{C9BAC99A-BD32-4F13-97A5-E772164DF9EA}" type="presParOf" srcId="{BD0C640E-9BF1-4075-B283-268A77D36CCE}" destId="{7436D605-4A12-40E3-8695-BB01ACBB86D1}" srcOrd="13" destOrd="0" presId="urn:microsoft.com/office/officeart/2005/8/layout/list1"/>
    <dgm:cxn modelId="{5243E0C0-6DCD-48A4-AD61-B3A6F961792F}" type="presParOf" srcId="{BD0C640E-9BF1-4075-B283-268A77D36CCE}" destId="{A525EC97-BF4A-4740-B31C-7B6B64D65DF3}" srcOrd="14" destOrd="0" presId="urn:microsoft.com/office/officeart/2005/8/layout/list1"/>
    <dgm:cxn modelId="{353C2FD6-9916-498B-80DC-4142C0583223}" type="presParOf" srcId="{BD0C640E-9BF1-4075-B283-268A77D36CCE}" destId="{C3D0132D-5455-4F06-AC18-7CB60B6774F8}" srcOrd="15" destOrd="0" presId="urn:microsoft.com/office/officeart/2005/8/layout/list1"/>
    <dgm:cxn modelId="{F0161D92-B20D-4052-B2C7-FE19ED808A9E}" type="presParOf" srcId="{BD0C640E-9BF1-4075-B283-268A77D36CCE}" destId="{F1CD3C17-F17C-4D84-86B6-FD58A2EE5195}" srcOrd="16" destOrd="0" presId="urn:microsoft.com/office/officeart/2005/8/layout/list1"/>
    <dgm:cxn modelId="{B1EEB987-43B1-41C0-8E58-877B1B8C1E9F}" type="presParOf" srcId="{F1CD3C17-F17C-4D84-86B6-FD58A2EE5195}" destId="{E4D92680-CE5F-4889-B605-47E005E40A8B}" srcOrd="0" destOrd="0" presId="urn:microsoft.com/office/officeart/2005/8/layout/list1"/>
    <dgm:cxn modelId="{108B8875-5402-4215-9F09-21D8A2C0647E}" type="presParOf" srcId="{F1CD3C17-F17C-4D84-86B6-FD58A2EE5195}" destId="{05C2F80F-8D93-497F-9EE1-6302D369E2E0}" srcOrd="1" destOrd="0" presId="urn:microsoft.com/office/officeart/2005/8/layout/list1"/>
    <dgm:cxn modelId="{B7777F70-2806-4E35-A40E-6A96ADBDC173}" type="presParOf" srcId="{BD0C640E-9BF1-4075-B283-268A77D36CCE}" destId="{0B63324F-11AB-4854-A031-415E9B37B8CB}" srcOrd="17" destOrd="0" presId="urn:microsoft.com/office/officeart/2005/8/layout/list1"/>
    <dgm:cxn modelId="{F33D1F45-D74C-4ABB-AEBB-07195C59254F}" type="presParOf" srcId="{BD0C640E-9BF1-4075-B283-268A77D36CCE}" destId="{0C980E47-831F-4E58-AFE0-0377846C809C}" srcOrd="18" destOrd="0" presId="urn:microsoft.com/office/officeart/2005/8/layout/list1"/>
    <dgm:cxn modelId="{DCDE3073-D89E-48ED-83F2-A2DAB8E3ED5B}" type="presParOf" srcId="{BD0C640E-9BF1-4075-B283-268A77D36CCE}" destId="{FD905271-A4E1-48AA-A0AF-951E1C818E65}" srcOrd="19" destOrd="0" presId="urn:microsoft.com/office/officeart/2005/8/layout/list1"/>
    <dgm:cxn modelId="{2FC6C9C7-29E6-46EE-B37E-6FE08E44892E}" type="presParOf" srcId="{BD0C640E-9BF1-4075-B283-268A77D36CCE}" destId="{D191C9AD-C2AF-4A2D-AA6B-3B5D0EA10D49}" srcOrd="20" destOrd="0" presId="urn:microsoft.com/office/officeart/2005/8/layout/list1"/>
    <dgm:cxn modelId="{84CDC982-09CD-418A-80F8-8523929D1006}" type="presParOf" srcId="{D191C9AD-C2AF-4A2D-AA6B-3B5D0EA10D49}" destId="{B81B437E-A84A-4513-8952-E3DB4F2E75C0}" srcOrd="0" destOrd="0" presId="urn:microsoft.com/office/officeart/2005/8/layout/list1"/>
    <dgm:cxn modelId="{484FE0E0-662B-43BE-8C99-1DCDADE4B095}" type="presParOf" srcId="{D191C9AD-C2AF-4A2D-AA6B-3B5D0EA10D49}" destId="{0296FFC1-70F2-4C8A-96CA-80267D049057}" srcOrd="1" destOrd="0" presId="urn:microsoft.com/office/officeart/2005/8/layout/list1"/>
    <dgm:cxn modelId="{291906F5-BEDA-476C-AEA8-C46734944AEA}" type="presParOf" srcId="{BD0C640E-9BF1-4075-B283-268A77D36CCE}" destId="{9C6CE9A7-0740-4DAB-859F-EA50D8D626E8}" srcOrd="21" destOrd="0" presId="urn:microsoft.com/office/officeart/2005/8/layout/list1"/>
    <dgm:cxn modelId="{F21BD4E9-479D-4B6E-B269-C7F56E34DC23}" type="presParOf" srcId="{BD0C640E-9BF1-4075-B283-268A77D36CCE}" destId="{F2AFBC21-1D03-4041-8DA9-9FE633ABE3F5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2CFD3-FDBB-43DD-BC00-A123D9999CF2}">
      <dsp:nvSpPr>
        <dsp:cNvPr id="0" name=""/>
        <dsp:cNvSpPr/>
      </dsp:nvSpPr>
      <dsp:spPr>
        <a:xfrm>
          <a:off x="0" y="274168"/>
          <a:ext cx="70987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37EC5-A03F-4DF6-B0C5-EAD658345C79}">
      <dsp:nvSpPr>
        <dsp:cNvPr id="0" name=""/>
        <dsp:cNvSpPr/>
      </dsp:nvSpPr>
      <dsp:spPr>
        <a:xfrm>
          <a:off x="34535" y="38996"/>
          <a:ext cx="6473565" cy="3548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22" tIns="0" rIns="18782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/>
            <a:t>市場評估</a:t>
          </a:r>
          <a:r>
            <a:rPr lang="en-US" sz="1400" kern="1200" dirty="0"/>
            <a:t>-</a:t>
          </a:r>
          <a:r>
            <a:rPr lang="zh-TW" sz="1400" kern="1200" dirty="0"/>
            <a:t>產品定位</a:t>
          </a:r>
          <a:r>
            <a:rPr lang="en-US" altLang="zh-TW" sz="1400" kern="1200" dirty="0"/>
            <a:t> </a:t>
          </a:r>
          <a:r>
            <a:rPr lang="en-US" sz="1400" kern="1200" dirty="0"/>
            <a:t>– </a:t>
          </a:r>
          <a:r>
            <a:rPr lang="en-US" altLang="zh-TW" sz="1400" kern="1200" dirty="0"/>
            <a:t>all</a:t>
          </a:r>
          <a:endParaRPr lang="en-US" sz="1400" kern="1200" dirty="0"/>
        </a:p>
      </dsp:txBody>
      <dsp:txXfrm>
        <a:off x="51855" y="56316"/>
        <a:ext cx="6438925" cy="320165"/>
      </dsp:txXfrm>
    </dsp:sp>
    <dsp:sp modelId="{7716229C-88A5-4169-9868-2F08E636520D}">
      <dsp:nvSpPr>
        <dsp:cNvPr id="0" name=""/>
        <dsp:cNvSpPr/>
      </dsp:nvSpPr>
      <dsp:spPr>
        <a:xfrm>
          <a:off x="0" y="771533"/>
          <a:ext cx="70987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E9BC1-60AB-417D-AB6C-6D32C9B11DB6}">
      <dsp:nvSpPr>
        <dsp:cNvPr id="0" name=""/>
        <dsp:cNvSpPr/>
      </dsp:nvSpPr>
      <dsp:spPr>
        <a:xfrm>
          <a:off x="34535" y="536361"/>
          <a:ext cx="6473565" cy="3548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22" tIns="0" rIns="18782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五力分析 </a:t>
          </a:r>
          <a:r>
            <a:rPr lang="en-US" sz="1400" kern="1200" dirty="0"/>
            <a:t>– </a:t>
          </a:r>
          <a:r>
            <a:rPr lang="zh-TW" altLang="en-US" sz="1400" kern="1200" dirty="0"/>
            <a:t>簡瑜成</a:t>
          </a:r>
          <a:endParaRPr lang="en-US" sz="1400" kern="1200" dirty="0"/>
        </a:p>
      </dsp:txBody>
      <dsp:txXfrm>
        <a:off x="51855" y="553681"/>
        <a:ext cx="6438925" cy="320165"/>
      </dsp:txXfrm>
    </dsp:sp>
    <dsp:sp modelId="{E189988D-7257-4A0E-AD6C-46F776506A55}">
      <dsp:nvSpPr>
        <dsp:cNvPr id="0" name=""/>
        <dsp:cNvSpPr/>
      </dsp:nvSpPr>
      <dsp:spPr>
        <a:xfrm>
          <a:off x="0" y="1268898"/>
          <a:ext cx="7098792" cy="272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0945" tIns="187452" rIns="55094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Drone: 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Communication: 5G - </a:t>
          </a:r>
          <a:r>
            <a:rPr lang="zh-TW" sz="1400" kern="1200" dirty="0"/>
            <a:t>江崑祺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Localization: SLAM - </a:t>
          </a:r>
          <a:r>
            <a:rPr lang="zh-TW" sz="1400" kern="1200" dirty="0"/>
            <a:t>鄭良加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Mapping/Reconstruction : LiDAR, structure from motion, sensor fusion - </a:t>
          </a:r>
          <a:r>
            <a:rPr lang="zh-TW" sz="1400" kern="1200" dirty="0"/>
            <a:t>陳勇志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AI: obstacle detection and avoidance, path planning strategy</a:t>
          </a:r>
          <a:r>
            <a:rPr lang="zh-TW" altLang="en-US" sz="1400" kern="1200" dirty="0"/>
            <a:t>  </a:t>
          </a:r>
          <a:r>
            <a:rPr lang="en-US" altLang="zh-TW" sz="1400" kern="1200" dirty="0"/>
            <a:t>- </a:t>
          </a:r>
          <a:r>
            <a:rPr lang="zh-TW" altLang="zh-TW" sz="1400" kern="1200" dirty="0"/>
            <a:t>郭偉祥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Edge Server - </a:t>
          </a:r>
          <a:r>
            <a:rPr lang="zh-TW" sz="1400" kern="1200" dirty="0"/>
            <a:t>陳奕華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3D Display, VR - </a:t>
          </a:r>
          <a:r>
            <a:rPr lang="zh-TW" altLang="en-US" sz="1400" kern="1200" dirty="0"/>
            <a:t>簡瑜成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Chiplet</a:t>
          </a:r>
          <a:r>
            <a:rPr lang="en-US" sz="1400" kern="1200" dirty="0"/>
            <a:t> package technical </a:t>
          </a:r>
          <a:r>
            <a:rPr lang="en-US" altLang="zh-TW" sz="1400" kern="1200" dirty="0"/>
            <a:t>- </a:t>
          </a:r>
          <a:r>
            <a:rPr lang="zh-TW" altLang="en-US" sz="1400" kern="1200" dirty="0"/>
            <a:t>鄭良加</a:t>
          </a:r>
          <a:r>
            <a:rPr lang="en-US" sz="1400" kern="1200" dirty="0"/>
            <a:t>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400" kern="1200" dirty="0"/>
            <a:t>HBM2 - </a:t>
          </a:r>
          <a:r>
            <a:rPr lang="zh-TW" altLang="en-US" sz="1400" kern="1200" dirty="0"/>
            <a:t>鄭</a:t>
          </a:r>
          <a:r>
            <a:rPr lang="zh-TW" altLang="en-US" sz="1400" kern="1200"/>
            <a:t>良加</a:t>
          </a:r>
          <a:endParaRPr lang="en-US" sz="1400" kern="1200" dirty="0"/>
        </a:p>
      </dsp:txBody>
      <dsp:txXfrm>
        <a:off x="0" y="1268898"/>
        <a:ext cx="7098792" cy="2721600"/>
      </dsp:txXfrm>
    </dsp:sp>
    <dsp:sp modelId="{2D6BB2A1-5936-46E5-A50F-CE43100FB66A}">
      <dsp:nvSpPr>
        <dsp:cNvPr id="0" name=""/>
        <dsp:cNvSpPr/>
      </dsp:nvSpPr>
      <dsp:spPr>
        <a:xfrm>
          <a:off x="34535" y="1033726"/>
          <a:ext cx="6473565" cy="3548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22" tIns="0" rIns="18782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/>
            <a:t>技術分析</a:t>
          </a:r>
          <a:endParaRPr lang="en-US" sz="1400" kern="1200" dirty="0"/>
        </a:p>
      </dsp:txBody>
      <dsp:txXfrm>
        <a:off x="51855" y="1051046"/>
        <a:ext cx="6438925" cy="320165"/>
      </dsp:txXfrm>
    </dsp:sp>
    <dsp:sp modelId="{A525EC97-BF4A-4740-B31C-7B6B64D65DF3}">
      <dsp:nvSpPr>
        <dsp:cNvPr id="0" name=""/>
        <dsp:cNvSpPr/>
      </dsp:nvSpPr>
      <dsp:spPr>
        <a:xfrm>
          <a:off x="0" y="4230954"/>
          <a:ext cx="70987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37B0F-9B5E-48C6-A9AD-FEDF553A3088}">
      <dsp:nvSpPr>
        <dsp:cNvPr id="0" name=""/>
        <dsp:cNvSpPr/>
      </dsp:nvSpPr>
      <dsp:spPr>
        <a:xfrm>
          <a:off x="48211" y="4033312"/>
          <a:ext cx="6474957" cy="3246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22" tIns="0" rIns="18782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規格訂定 </a:t>
          </a:r>
          <a:r>
            <a:rPr lang="en-US" sz="1400" kern="1200" dirty="0"/>
            <a:t>– </a:t>
          </a:r>
          <a:r>
            <a:rPr lang="zh-TW" altLang="en-US" sz="1400" kern="1200" dirty="0"/>
            <a:t>江崑祺</a:t>
          </a:r>
          <a:endParaRPr lang="en-US" sz="1400" kern="1200" dirty="0"/>
        </a:p>
      </dsp:txBody>
      <dsp:txXfrm>
        <a:off x="64061" y="4049162"/>
        <a:ext cx="6443257" cy="292995"/>
      </dsp:txXfrm>
    </dsp:sp>
    <dsp:sp modelId="{0C980E47-831F-4E58-AFE0-0377846C809C}">
      <dsp:nvSpPr>
        <dsp:cNvPr id="0" name=""/>
        <dsp:cNvSpPr/>
      </dsp:nvSpPr>
      <dsp:spPr>
        <a:xfrm>
          <a:off x="0" y="4728319"/>
          <a:ext cx="70987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C2F80F-8D93-497F-9EE1-6302D369E2E0}">
      <dsp:nvSpPr>
        <dsp:cNvPr id="0" name=""/>
        <dsp:cNvSpPr/>
      </dsp:nvSpPr>
      <dsp:spPr>
        <a:xfrm>
          <a:off x="34535" y="4493147"/>
          <a:ext cx="6473565" cy="35480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22" tIns="0" rIns="18782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400" kern="1200" dirty="0"/>
            <a:t>系統架構相關流程圖</a:t>
          </a:r>
          <a:r>
            <a:rPr lang="en-US" altLang="zh-TW" sz="1400" kern="1200" dirty="0"/>
            <a:t> </a:t>
          </a:r>
          <a:r>
            <a:rPr lang="en-US" sz="1400" kern="1200" dirty="0"/>
            <a:t>– </a:t>
          </a:r>
          <a:r>
            <a:rPr lang="zh-TW" altLang="en-US" sz="1400" kern="1200" dirty="0"/>
            <a:t>陳</a:t>
          </a:r>
          <a:r>
            <a:rPr lang="zh-TW" sz="1400" kern="1200" dirty="0"/>
            <a:t>奕華</a:t>
          </a:r>
          <a:endParaRPr lang="en-US" sz="1400" kern="1200" dirty="0"/>
        </a:p>
      </dsp:txBody>
      <dsp:txXfrm>
        <a:off x="51855" y="4510467"/>
        <a:ext cx="6438925" cy="320165"/>
      </dsp:txXfrm>
    </dsp:sp>
    <dsp:sp modelId="{F2AFBC21-1D03-4041-8DA9-9FE633ABE3F5}">
      <dsp:nvSpPr>
        <dsp:cNvPr id="0" name=""/>
        <dsp:cNvSpPr/>
      </dsp:nvSpPr>
      <dsp:spPr>
        <a:xfrm>
          <a:off x="0" y="5225684"/>
          <a:ext cx="70987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6FFC1-70F2-4C8A-96CA-80267D049057}">
      <dsp:nvSpPr>
        <dsp:cNvPr id="0" name=""/>
        <dsp:cNvSpPr/>
      </dsp:nvSpPr>
      <dsp:spPr>
        <a:xfrm>
          <a:off x="34535" y="4990512"/>
          <a:ext cx="6473565" cy="3548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22" tIns="0" rIns="187822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 </a:t>
          </a:r>
          <a:r>
            <a:rPr lang="zh-TW" sz="1400" kern="1200" dirty="0"/>
            <a:t>彙整</a:t>
          </a:r>
          <a:r>
            <a:rPr lang="en-US" altLang="zh-TW" sz="1400" kern="1200" dirty="0"/>
            <a:t> </a:t>
          </a:r>
          <a:r>
            <a:rPr lang="en-US" sz="1400" kern="1200" dirty="0"/>
            <a:t>– </a:t>
          </a:r>
          <a:r>
            <a:rPr lang="zh-TW" sz="1400" kern="1200" dirty="0"/>
            <a:t>陳勇志、江崑祺、陳奕華、郭偉祥、鄭良加、簡瑜成</a:t>
          </a:r>
          <a:endParaRPr lang="en-US" sz="1400" kern="1200" dirty="0"/>
        </a:p>
      </dsp:txBody>
      <dsp:txXfrm>
        <a:off x="51855" y="5007832"/>
        <a:ext cx="6438925" cy="320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FD8CE9A-C60E-4346-9381-5AA3608429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435EBBB-B48E-4CAA-9F72-4C74CC879C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47EC7A-190E-4E33-8475-D2D88FC80832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C99922-E04A-4044-8AAA-57A46BBB44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1315155-653B-4FCE-88C7-610F3AC6EB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E455E-167E-406F-AFA0-1948F5AC242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1783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5C381-BD8A-475E-840A-F07186353A3F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CC93-484A-41D4-A335-EC88BD00D7B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267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i.com/tw/mavic/info#spec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coycomponents.com/blog/view/understanding-chiplet-in-one-articl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ooreelite.com/?p=6793" TargetMode="External"/><Relationship Id="rId5" Type="http://schemas.openxmlformats.org/officeDocument/2006/relationships/hyperlink" Target="https://www.anandtech.com/show/14211/intels-interconnected-future-chipslets-emib-foveros" TargetMode="External"/><Relationship Id="rId4" Type="http://schemas.openxmlformats.org/officeDocument/2006/relationships/hyperlink" Target="https://www.slideshare.net/Netronome/odsa-subproject-launch-136606539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way.com/hpc-tech-tips/amd-epyc-rome-cpu-review/microway-2ndgen-epyc-rome-chipletdie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ansforce.com/post/S1-p1462" TargetMode="External"/><Relationship Id="rId5" Type="http://schemas.openxmlformats.org/officeDocument/2006/relationships/hyperlink" Target="https://www.novuslight.com/silc-technologies-demonstrates-silicon-photonics-lidar-chip_N9055.html" TargetMode="External"/><Relationship Id="rId4" Type="http://schemas.openxmlformats.org/officeDocument/2006/relationships/hyperlink" Target="https://custompc.raspberrypi.org/articles/preview-amd-zen-2-ryzen-9-3900x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cksandfiles.com/2019/08/12/sk-hynix-high-bandwidth-memory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tcuvelier.wordpress.com/2019/03/25/samsung-annonce-ses-puces-de-memoire-hbm2e-nom-de-code-flashbolt/" TargetMode="External"/><Relationship Id="rId4" Type="http://schemas.openxmlformats.org/officeDocument/2006/relationships/hyperlink" Target="https://benchlife.info/sk-hynix-hbm2-will-mass-production-q3-and-for-amd-polaris-03092016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F7C8A-4177-41E7-999D-48FF53DFEF3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84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參數及應用需求評估</a:t>
            </a:r>
            <a:endParaRPr lang="en-US" altLang="zh-TW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掃描頻率 </a:t>
            </a:r>
            <a:r>
              <a:rPr lang="en-US" altLang="zh-TW" dirty="0"/>
              <a:t>f </a:t>
            </a:r>
            <a:r>
              <a:rPr lang="zh-TW" altLang="en-US" dirty="0"/>
              <a:t>及感測距離 </a:t>
            </a:r>
            <a:r>
              <a:rPr lang="en-US" altLang="zh-TW" dirty="0"/>
              <a:t>D: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dirty="0"/>
              <a:t>需求必要條件</a:t>
            </a:r>
            <a:r>
              <a:rPr lang="en-US" altLang="zh-TW" dirty="0"/>
              <a:t>:  </a:t>
            </a:r>
            <a:r>
              <a:rPr lang="zh-TW" altLang="en-US" dirty="0"/>
              <a:t>物體秒速度 </a:t>
            </a:r>
            <a:r>
              <a:rPr lang="en-US" altLang="zh-TW" dirty="0"/>
              <a:t>v / f &lt; D, </a:t>
            </a:r>
            <a:r>
              <a:rPr lang="zh-TW" altLang="en-US" dirty="0"/>
              <a:t>每次掃描間格的前進距離需小於 </a:t>
            </a:r>
            <a:r>
              <a:rPr lang="en-US" altLang="zh-TW" dirty="0"/>
              <a:t>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dirty="0"/>
              <a:t>水平和垂真角解析度 </a:t>
            </a:r>
            <a:r>
              <a:rPr lang="en-US" altLang="zh-TW" dirty="0"/>
              <a:t>Ha, </a:t>
            </a:r>
            <a:r>
              <a:rPr lang="en-US" altLang="zh-TW" dirty="0" err="1"/>
              <a:t>Va</a:t>
            </a:r>
            <a:endParaRPr lang="en-US" altLang="zh-TW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dirty="0"/>
              <a:t>決定被掃描面可被感知的表面高低落差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dv=2*pi*D/360*</a:t>
            </a:r>
            <a:r>
              <a:rPr lang="en-US" altLang="zh-TW" dirty="0" err="1"/>
              <a:t>Va</a:t>
            </a:r>
            <a:endParaRPr lang="en-US" altLang="zh-TW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dh=2*pi*D/360*Ha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TW" altLang="en-US" dirty="0"/>
              <a:t>規格對無人機</a:t>
            </a:r>
            <a:r>
              <a:rPr lang="en-US" altLang="zh-TW" dirty="0"/>
              <a:t>SLAM </a:t>
            </a:r>
            <a:r>
              <a:rPr lang="zh-TW" altLang="en-US" dirty="0"/>
              <a:t>重要性： 低 </a:t>
            </a:r>
          </a:p>
          <a:p>
            <a:endParaRPr lang="zh-TW" altLang="en-US" dirty="0"/>
          </a:p>
          <a:p>
            <a:r>
              <a:rPr lang="zh-TW" altLang="en-US" b="1" dirty="0"/>
              <a:t>建議規格</a:t>
            </a:r>
            <a:r>
              <a:rPr lang="en-US" altLang="zh-TW" b="1" dirty="0"/>
              <a:t>:</a:t>
            </a:r>
            <a:r>
              <a:rPr lang="zh-TW" altLang="en-US" b="1" dirty="0"/>
              <a:t>掃描頻率 </a:t>
            </a:r>
            <a:r>
              <a:rPr lang="en-US" altLang="zh-TW" b="1" dirty="0"/>
              <a:t>10Hz, </a:t>
            </a:r>
            <a:r>
              <a:rPr lang="zh-TW" altLang="en-US" b="1" dirty="0"/>
              <a:t>無人機飛行速度 </a:t>
            </a:r>
            <a:r>
              <a:rPr lang="en-US" altLang="zh-TW" b="1" dirty="0"/>
              <a:t>5m/s, Lidar </a:t>
            </a:r>
            <a:r>
              <a:rPr lang="zh-TW" altLang="en-US" b="1" dirty="0"/>
              <a:t>感測距離 </a:t>
            </a:r>
            <a:r>
              <a:rPr lang="en-US" altLang="zh-TW" b="1" dirty="0"/>
              <a:t>25m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CC93-484A-41D4-A335-EC88BD00D7B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080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43" name="Google Shape;54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" name="Google Shape;58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Nvidia Jetson Xavier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本身具有CPU GPU與AI加速器 且其低功耗的表現使我們選擇了這塊開發版</a:t>
            </a:r>
            <a:endParaRPr/>
          </a:p>
        </p:txBody>
      </p:sp>
      <p:sp>
        <p:nvSpPr>
          <p:cNvPr id="588" name="Google Shape;5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</a:rPr>
              <a:t>60GHz=&gt;波長短(mmWave)、傳輸距離短(無法穿牆、約10M)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2B2D3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handoff 技術能使網絡產品在離開最佳工作距離後，自動切換至連接距離更長的 2.4GHz 或 5GHz Wi-Fi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CC93-484A-41D4-A335-EC88BD00D7B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995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CC93-484A-41D4-A335-EC88BD00D7B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821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CC93-484A-41D4-A335-EC88BD00D7B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477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CC93-484A-41D4-A335-EC88BD00D7B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86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sz="1200" dirty="0"/>
              <a:t>希望利用無人機的方式，進入人類無法輕易抵達的區域，進行整體環境的探勘、巡訪，並回傳收集到的相關環境數據進行環境的建模，利用這樣的方式讓相關人員能在不深入險境的情況下，進行任務的規畫以及推演，盡可能地避免將人員置於險境，以最少的人力，做到最完善環境的探測。</a:t>
            </a:r>
            <a:endParaRPr lang="zh-TW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3" name="Google Shape;3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24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dirty="0" err="1"/>
              <a:t>泰國</a:t>
            </a:r>
            <a:r>
              <a:rPr lang="en-US" dirty="0"/>
              <a:t> </a:t>
            </a:r>
            <a:r>
              <a:rPr lang="en-US" dirty="0" err="1"/>
              <a:t>睡美人洞</a:t>
            </a:r>
            <a:endParaRPr dirty="0"/>
          </a:p>
        </p:txBody>
      </p:sp>
      <p:sp>
        <p:nvSpPr>
          <p:cNvPr id="438" name="Google Shape;43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0" name="Google Shape;4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https://www.dji.com/tw/mavic/info#specs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CC93-484A-41D4-A335-EC88BD00D7B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34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https://www.mccoycomponents.com/blog/view/understanding-chiplet-in-one-article</a:t>
            </a:r>
            <a:endParaRPr lang="en-US" altLang="zh-TW" dirty="0"/>
          </a:p>
          <a:p>
            <a:r>
              <a:rPr lang="en-US" altLang="zh-TW" dirty="0"/>
              <a:t>https://www.eetimes.com/chiplet-effort-plays-first-proposals/#</a:t>
            </a:r>
          </a:p>
          <a:p>
            <a:r>
              <a:rPr lang="en-US" altLang="zh-TW" dirty="0">
                <a:hlinkClick r:id="rId4"/>
              </a:rPr>
              <a:t>https://www.slideshare.net/Netronome/odsa-subproject-launch-136606539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https://www.anandtech.com/show/14211/intels-interconnected-future-chipslets-emib-foveros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https://www.mooreelite.com/?p=6793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CC93-484A-41D4-A335-EC88BD00D7B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516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https://www.microway.com/hpc-tech-tips/amd-epyc-rome-cpu-review/microway-2ndgen-epyc-rome-chipletdie/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https://custompc.raspberrypi.org/articles/preview-amd-zen-2-ryzen-9-3900x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https://www.novuslight.com/silc-technologies-demonstrates-silicon-photonics-lidar-chip_N9055.html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https://www.ansforce.com/post/S1-p1462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A96DB-F692-40C6-9029-AA02E48088C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78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https://blocksandfiles.com/2019/08/12/sk-hynix-high-bandwidth-memory/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https://benchlife.info/sk-hynix-hbm2-will-mass-production-q3-and-for-amd-polaris-03092016/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https://tcuvelier.wordpress.com/2019/03/25/samsung-annonce-ses-puces-de-memoire-hbm2e-nom-de-code-flashbolt/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DCCC93-484A-41D4-A335-EC88BD00D7B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802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投影片">
    <p:bg>
      <p:bgPr>
        <a:solidFill>
          <a:srgbClr val="2748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群組 65"/>
          <p:cNvGrpSpPr/>
          <p:nvPr userDrawn="1"/>
        </p:nvGrpSpPr>
        <p:grpSpPr bwMode="hidden">
          <a:xfrm>
            <a:off x="-2" y="-5443"/>
            <a:ext cx="12192003" cy="6858000"/>
            <a:chOff x="-1" y="0"/>
            <a:chExt cx="12192002" cy="6858000"/>
          </a:xfrm>
        </p:grpSpPr>
        <p:cxnSp>
          <p:nvCxnSpPr>
            <p:cNvPr id="67" name="直線接點​​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​​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接點 7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​​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​​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​​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接點​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​​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01" name="直線接點​​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​​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​​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接點 10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6" name="群組 10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12" name="直線接點​​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線接點​​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接點​​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線接點 11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線接點​​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7" name="直線接點​​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​​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​​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​​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群組 8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85" name="直線接點​​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​​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​​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接點​​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接點​​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0" name="群組 8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96" name="直線接點 9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線接點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線接點​​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線接點​​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線接點 9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tx2">
                      <a:lumMod val="40000"/>
                      <a:lumOff val="60000"/>
                      <a:alpha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直線接點​​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​​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​​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​​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tx2">
                    <a:lumMod val="40000"/>
                    <a:lumOff val="60000"/>
                    <a:alpha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0192" y="2857500"/>
            <a:ext cx="10294028" cy="986600"/>
          </a:xfrm>
        </p:spPr>
        <p:txBody>
          <a:bodyPr rtlCol="0" anchor="ctr">
            <a:noAutofit/>
          </a:bodyPr>
          <a:lstStyle>
            <a:lvl1pPr algn="l">
              <a:lnSpc>
                <a:spcPct val="100000"/>
              </a:lnSpc>
              <a:defRPr sz="6600" cap="none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17674" y="2098879"/>
            <a:ext cx="8659921" cy="567259"/>
          </a:xfrm>
        </p:spPr>
        <p:txBody>
          <a:bodyPr rtlCol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sz="3600" b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  <p:sp>
        <p:nvSpPr>
          <p:cNvPr id="64" name="內容版面配置區 63"/>
          <p:cNvSpPr>
            <a:spLocks noGrp="1"/>
          </p:cNvSpPr>
          <p:nvPr>
            <p:ph sz="quarter" idx="10" hasCustomPrompt="1"/>
          </p:nvPr>
        </p:nvSpPr>
        <p:spPr>
          <a:xfrm>
            <a:off x="609600" y="4264925"/>
            <a:ext cx="9601793" cy="517526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rgbClr val="F9E3AE"/>
                </a:solidFill>
              </a:defRPr>
            </a:lvl1pPr>
            <a:lvl5pPr marL="722709" indent="0">
              <a:buNone/>
              <a:defRPr/>
            </a:lvl5pPr>
          </a:lstStyle>
          <a:p>
            <a:pPr lvl="0"/>
            <a:r>
              <a:rPr lang="en-US" altLang="zh-TW" dirty="0"/>
              <a:t>Presenter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2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章節標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3050469" cy="685799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/>
          <p:cNvGrpSpPr/>
          <p:nvPr userDrawn="1"/>
        </p:nvGrpSpPr>
        <p:grpSpPr bwMode="hidden">
          <a:xfrm>
            <a:off x="-3" y="0"/>
            <a:ext cx="12192003" cy="6858000"/>
            <a:chOff x="-1" y="0"/>
            <a:chExt cx="12192002" cy="6858000"/>
          </a:xfrm>
        </p:grpSpPr>
        <p:cxnSp>
          <p:nvCxnSpPr>
            <p:cNvPr id="8" name="直線接點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接點​​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群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接點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群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-1" y="2580734"/>
            <a:ext cx="3050469" cy="1696533"/>
          </a:xfrm>
        </p:spPr>
        <p:txBody>
          <a:bodyPr rtlCol="0" anchor="ctr">
            <a:normAutofit/>
          </a:bodyPr>
          <a:lstStyle>
            <a:lvl1pPr algn="ctr">
              <a:lnSpc>
                <a:spcPct val="85000"/>
              </a:lnSpc>
              <a:defRPr sz="45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zh-TW" altLang="en-US" dirty="0"/>
              <a:t>標題</a:t>
            </a:r>
          </a:p>
        </p:txBody>
      </p:sp>
      <p:sp>
        <p:nvSpPr>
          <p:cNvPr id="59" name="內容預留位置 2"/>
          <p:cNvSpPr>
            <a:spLocks noGrp="1"/>
          </p:cNvSpPr>
          <p:nvPr>
            <p:ph idx="1"/>
          </p:nvPr>
        </p:nvSpPr>
        <p:spPr>
          <a:xfrm>
            <a:off x="3590483" y="386483"/>
            <a:ext cx="6588918" cy="4808220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sz="360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sz="36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39402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章節標題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圖說文字 3"/>
          <p:cNvSpPr/>
          <p:nvPr userDrawn="1"/>
        </p:nvSpPr>
        <p:spPr>
          <a:xfrm>
            <a:off x="8161780" y="692460"/>
            <a:ext cx="2203798" cy="1775639"/>
          </a:xfrm>
          <a:prstGeom prst="wedgeRoundRectCallout">
            <a:avLst>
              <a:gd name="adj1" fmla="val -21733"/>
              <a:gd name="adj2" fmla="val 73682"/>
              <a:gd name="adj3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" name="群組 6"/>
          <p:cNvGrpSpPr/>
          <p:nvPr userDrawn="1"/>
        </p:nvGrpSpPr>
        <p:grpSpPr bwMode="hidden">
          <a:xfrm>
            <a:off x="-3" y="0"/>
            <a:ext cx="12192003" cy="6858000"/>
            <a:chOff x="-1" y="0"/>
            <a:chExt cx="12192002" cy="6858000"/>
          </a:xfrm>
        </p:grpSpPr>
        <p:cxnSp>
          <p:nvCxnSpPr>
            <p:cNvPr id="8" name="直線接點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​​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​​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​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​​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​​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3">
                  <a:lumMod val="75000"/>
                  <a:alpha val="1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接點​​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​​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群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接點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群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3">
                      <a:lumMod val="75000"/>
                      <a:alpha val="1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​​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3">
                    <a:lumMod val="75000"/>
                    <a:alpha val="1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632677" y="3047282"/>
            <a:ext cx="8926647" cy="1018078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none"/>
        </p:style>
        <p:txBody>
          <a:bodyPr rtlCol="0" anchor="ctr">
            <a:normAutofit/>
          </a:bodyPr>
          <a:lstStyle>
            <a:lvl1pPr algn="ctr">
              <a:lnSpc>
                <a:spcPct val="85000"/>
              </a:lnSpc>
              <a:defRPr sz="4500" cap="none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標題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0"/>
          </p:nvPr>
        </p:nvSpPr>
        <p:spPr>
          <a:xfrm>
            <a:off x="8161551" y="738581"/>
            <a:ext cx="2204027" cy="1729518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40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zh-TW" altLang="en-US" dirty="0"/>
              <a:t>編輯</a:t>
            </a:r>
          </a:p>
        </p:txBody>
      </p:sp>
      <p:sp>
        <p:nvSpPr>
          <p:cNvPr id="60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1353799" y="6263799"/>
            <a:ext cx="816489" cy="569974"/>
          </a:xfrm>
        </p:spPr>
        <p:txBody>
          <a:bodyPr/>
          <a:lstStyle/>
          <a:p>
            <a:fld id="{E9EB5D40-167D-4596-B5C6-FDF9B4B143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867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76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88962"/>
            <a:ext cx="10515600" cy="4788001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0" y="6288026"/>
            <a:ext cx="702188" cy="569974"/>
          </a:xfrm>
        </p:spPr>
        <p:txBody>
          <a:bodyPr/>
          <a:lstStyle>
            <a:lvl1pPr algn="ctr">
              <a:defRPr/>
            </a:lvl1pPr>
          </a:lstStyle>
          <a:p>
            <a:fld id="{E9EB5D40-167D-4596-B5C6-FDF9B4B143F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48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227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785CFF21-534A-488D-884B-2E823629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71" y="2766219"/>
            <a:ext cx="10515600" cy="132556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34544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353799" y="6263799"/>
            <a:ext cx="816489" cy="569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9EB5D40-167D-4596-B5C6-FDF9B4B143F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/>
          <p:cNvGrpSpPr/>
          <p:nvPr userDrawn="1"/>
        </p:nvGrpSpPr>
        <p:grpSpPr bwMode="hidden">
          <a:xfrm>
            <a:off x="-2" y="-15171"/>
            <a:ext cx="12192003" cy="6867728"/>
            <a:chOff x="-1" y="-9728"/>
            <a:chExt cx="12192002" cy="6867728"/>
          </a:xfrm>
        </p:grpSpPr>
        <p:cxnSp>
          <p:nvCxnSpPr>
            <p:cNvPr id="8" name="直線接點​​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​​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​​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​​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​​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​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​​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tx1">
                  <a:lumMod val="25000"/>
                  <a:lumOff val="75000"/>
                  <a:alpha val="2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 userDrawn="1"/>
          </p:nvGrpSpPr>
          <p:grpSpPr bwMode="hidden">
            <a:xfrm>
              <a:off x="-1" y="-9728"/>
              <a:ext cx="12192001" cy="6867728"/>
              <a:chOff x="-1" y="-9728"/>
              <a:chExt cx="12192001" cy="6867728"/>
            </a:xfrm>
          </p:grpSpPr>
          <p:cxnSp>
            <p:nvCxnSpPr>
              <p:cNvPr id="42" name="直線接點​​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​​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​​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5138104" y="-9728"/>
                <a:ext cx="6815931" cy="6858000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接點​​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tx1">
                      <a:lumMod val="25000"/>
                      <a:lumOff val="75000"/>
                      <a:alpha val="2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​​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tx1">
                      <a:lumMod val="25000"/>
                      <a:lumOff val="75000"/>
                      <a:alpha val="2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​​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tx1">
                      <a:lumMod val="25000"/>
                      <a:lumOff val="75000"/>
                      <a:alpha val="2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tx1">
                      <a:lumMod val="25000"/>
                      <a:lumOff val="75000"/>
                      <a:alpha val="2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​​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tx1">
                      <a:lumMod val="25000"/>
                      <a:lumOff val="75000"/>
                      <a:alpha val="2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接點​​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​​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​​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​​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群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接點​​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​​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​​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​​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​​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群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tx1">
                      <a:lumMod val="25000"/>
                      <a:lumOff val="75000"/>
                      <a:alpha val="2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tx1">
                      <a:lumMod val="25000"/>
                      <a:lumOff val="75000"/>
                      <a:alpha val="2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​​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tx1">
                      <a:lumMod val="25000"/>
                      <a:lumOff val="75000"/>
                      <a:alpha val="2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​​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tx1">
                      <a:lumMod val="25000"/>
                      <a:lumOff val="75000"/>
                      <a:alpha val="2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tx1">
                      <a:lumMod val="25000"/>
                      <a:lumOff val="75000"/>
                      <a:alpha val="23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接點​​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​​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​​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​​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tx1">
                    <a:lumMod val="25000"/>
                    <a:lumOff val="75000"/>
                    <a:alpha val="2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141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49" r:id="rId4"/>
    <p:sldLayoutId id="2147483650" r:id="rId5"/>
    <p:sldLayoutId id="2147483651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dji.com/tw/mavic/info#spec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evblogs.nvidia.com/nvidia-jetson-agx-xavier-32-teraops-ai-robotics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anandtech.com/show/15155/mediatek-announces-dimensity-1000-soc-back-to-the-highend-with-5g" TargetMode="External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Speed_ballonicon2.svg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dacota.tw/blog/post/100672" TargetMode="Externa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5.02550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vive.com/tw/wireless-adapter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shilfa.com/argentina/map-on-mars-with-lidar-equipped-space-drones/" TargetMode="External"/><Relationship Id="rId3" Type="http://schemas.openxmlformats.org/officeDocument/2006/relationships/hyperlink" Target="https://kknews.cc/zh-tw/tech/n4kb83.html" TargetMode="External"/><Relationship Id="rId7" Type="http://schemas.openxmlformats.org/officeDocument/2006/relationships/hyperlink" Target="https://en.wikipedia.org/wiki/WiGig" TargetMode="External"/><Relationship Id="rId2" Type="http://schemas.openxmlformats.org/officeDocument/2006/relationships/hyperlink" Target="https://kknews.cc/zh-tw/tech/kxngorr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witter.com/geoslamltd/status/576340766605361152" TargetMode="External"/><Relationship Id="rId5" Type="http://schemas.openxmlformats.org/officeDocument/2006/relationships/hyperlink" Target="https://www.bnext.com.tw/article/54075/5g-4g-difference" TargetMode="External"/><Relationship Id="rId4" Type="http://schemas.openxmlformats.org/officeDocument/2006/relationships/hyperlink" Target="https://meethub.bnext.com.tw/%E3%80%905g%E7%A7%91%E6%99%AE%E3%80%91%E5%8F%AA%E8%A6%819%E5%BC%B5%E5%9C%96%EF%BC%8C%E7%9C%8B%E6%87%82%E4%BB%80%E9%BA%BC%E6%98%AF5g%EF%BD%9C%E5%A4%A7%E5%92%8C%E6%9C%89%E8%A9%B1%E8%AA%AA/" TargetMode="External"/><Relationship Id="rId9" Type="http://schemas.openxmlformats.org/officeDocument/2006/relationships/hyperlink" Target="https://www.coolaler.com/threads/intel-xe-gpu.357788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316630" TargetMode="External"/><Relationship Id="rId7" Type="http://schemas.openxmlformats.org/officeDocument/2006/relationships/hyperlink" Target="https://tcuvelier.wordpress.com/2019/03/25/samsung-annonce-ses-puces-de-memoire-hbm2e-nom-de-code-flashbolt/" TargetMode="External"/><Relationship Id="rId2" Type="http://schemas.openxmlformats.org/officeDocument/2006/relationships/hyperlink" Target="https://en.wikipedia.org/wiki/IEEE_802.11ad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enchlife.info/sk-hynix-hbm2-will-mass-production-q3-and-for-amd-polaris-03092016/" TargetMode="External"/><Relationship Id="rId5" Type="http://schemas.openxmlformats.org/officeDocument/2006/relationships/hyperlink" Target="https://blocksandfiles.com/2019/08/12/sk-hynix-high-bandwidth-memory/" TargetMode="External"/><Relationship Id="rId4" Type="http://schemas.openxmlformats.org/officeDocument/2006/relationships/hyperlink" Target="https://www.vive.com/tw/wireless-adapter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ji.com/tw/mavic/info#specs" TargetMode="External"/><Relationship Id="rId3" Type="http://schemas.openxmlformats.org/officeDocument/2006/relationships/hyperlink" Target="https://www.mccoycomponents.com/blog/view/understanding-chiplet-in-one-article" TargetMode="External"/><Relationship Id="rId7" Type="http://schemas.openxmlformats.org/officeDocument/2006/relationships/hyperlink" Target="https://www.mooreelite.com/?p=6793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anandtech.com/show/14211/intels-interconnected-future-chipslets-emib-foveros" TargetMode="External"/><Relationship Id="rId5" Type="http://schemas.openxmlformats.org/officeDocument/2006/relationships/hyperlink" Target="https://www.slideshare.net/Netronome/odsa-subproject-launch-136606539" TargetMode="External"/><Relationship Id="rId4" Type="http://schemas.openxmlformats.org/officeDocument/2006/relationships/hyperlink" Target="https://www.eetimes.com/chiplet-effort-plays-first-proposal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ymanyconfessions.com/fantastic-gymnastic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Fichier:Velna_ala_(Devil's_Cave)_-_inside.JPG" TargetMode="External"/><Relationship Id="rId7" Type="http://schemas.openxmlformats.org/officeDocument/2006/relationships/hyperlink" Target="https://zh.wikipedia.org/zh-tw/%E5%8F%B0%E7%81%A3%E7%85%A4%E7%A4%A6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hyperlink" Target="https://fabiusmaximus.com/2017/07/15/martin-van-creveld-middle-east-is-disaster-area/?like_comment=355294" TargetMode="Externa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image" Target="../media/image7.jpg"/><Relationship Id="rId9" Type="http://schemas.openxmlformats.org/officeDocument/2006/relationships/hyperlink" Target="https://www.sktinsight.com/107739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pedia.org/wiki/Marble_Cave,_Kosovo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/>
          <p:cNvSpPr txBox="1"/>
          <p:nvPr/>
        </p:nvSpPr>
        <p:spPr>
          <a:xfrm>
            <a:off x="3030917" y="4021480"/>
            <a:ext cx="6759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-13" dirty="0">
                <a:solidFill>
                  <a:srgbClr val="232323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Group 6</a:t>
            </a:r>
          </a:p>
          <a:p>
            <a:r>
              <a:rPr lang="en-US" altLang="zh-TW" dirty="0"/>
              <a:t>107003815 </a:t>
            </a:r>
            <a:r>
              <a:rPr lang="zh-TW" altLang="en-US" dirty="0"/>
              <a:t>鄭良加 </a:t>
            </a:r>
            <a:r>
              <a:rPr lang="en-US" altLang="zh-TW" dirty="0"/>
              <a:t>107062803 </a:t>
            </a:r>
            <a:r>
              <a:rPr lang="zh-TW" altLang="en-US" dirty="0"/>
              <a:t>江崑祺 </a:t>
            </a:r>
            <a:r>
              <a:rPr lang="en-US" altLang="zh-TW" dirty="0"/>
              <a:t>107062808 </a:t>
            </a:r>
            <a:r>
              <a:rPr lang="zh-TW" altLang="en-US" dirty="0"/>
              <a:t>陳勇志 </a:t>
            </a:r>
            <a:r>
              <a:rPr lang="en-US" altLang="zh-TW" dirty="0"/>
              <a:t>107062811 </a:t>
            </a:r>
            <a:r>
              <a:rPr lang="zh-TW" altLang="en-US" dirty="0"/>
              <a:t>陳奕華 </a:t>
            </a:r>
            <a:r>
              <a:rPr lang="en-US" altLang="zh-TW" dirty="0"/>
              <a:t>108062601 </a:t>
            </a:r>
            <a:r>
              <a:rPr lang="zh-TW" altLang="en-US" dirty="0"/>
              <a:t>郭偉祥 </a:t>
            </a:r>
            <a:r>
              <a:rPr lang="en-US" altLang="zh-TW" dirty="0"/>
              <a:t>108064551 </a:t>
            </a:r>
            <a:r>
              <a:rPr lang="zh-TW" altLang="en-US" dirty="0"/>
              <a:t>簡瑜成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2026228" y="2145477"/>
            <a:ext cx="813954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2B4A6B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In-depth Scene Exploration and Reconstruction System</a:t>
            </a:r>
            <a:endParaRPr lang="zh-CN" altLang="en-US" sz="4000" b="1" dirty="0">
              <a:solidFill>
                <a:srgbClr val="2B4A6B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9DC46215-FC4F-48B9-B749-79722CDA4298}"/>
              </a:ext>
            </a:extLst>
          </p:cNvPr>
          <p:cNvGrpSpPr/>
          <p:nvPr/>
        </p:nvGrpSpPr>
        <p:grpSpPr>
          <a:xfrm>
            <a:off x="1815195" y="1630076"/>
            <a:ext cx="8561614" cy="3751527"/>
            <a:chOff x="3143104" y="1630076"/>
            <a:chExt cx="5905795" cy="3751527"/>
          </a:xfrm>
        </p:grpSpPr>
        <p:sp>
          <p:nvSpPr>
            <p:cNvPr id="4" name="矩形 3"/>
            <p:cNvSpPr/>
            <p:nvPr/>
          </p:nvSpPr>
          <p:spPr>
            <a:xfrm>
              <a:off x="3143104" y="1630076"/>
              <a:ext cx="5905795" cy="146054"/>
            </a:xfrm>
            <a:prstGeom prst="rect">
              <a:avLst/>
            </a:prstGeom>
            <a:solidFill>
              <a:srgbClr val="015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矩形 4"/>
            <p:cNvSpPr/>
            <p:nvPr/>
          </p:nvSpPr>
          <p:spPr>
            <a:xfrm flipV="1">
              <a:off x="3143105" y="5324912"/>
              <a:ext cx="5905794" cy="56691"/>
            </a:xfrm>
            <a:prstGeom prst="rect">
              <a:avLst/>
            </a:prstGeom>
            <a:solidFill>
              <a:srgbClr val="015A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7" name="直接连接符 5"/>
            <p:cNvCxnSpPr>
              <a:cxnSpLocks/>
            </p:cNvCxnSpPr>
            <p:nvPr/>
          </p:nvCxnSpPr>
          <p:spPr>
            <a:xfrm>
              <a:off x="3143104" y="3782141"/>
              <a:ext cx="5905795" cy="0"/>
            </a:xfrm>
            <a:prstGeom prst="line">
              <a:avLst/>
            </a:prstGeom>
            <a:ln w="15875">
              <a:solidFill>
                <a:srgbClr val="7C90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7"/>
          <p:cNvSpPr txBox="1"/>
          <p:nvPr/>
        </p:nvSpPr>
        <p:spPr>
          <a:xfrm>
            <a:off x="2556786" y="3885084"/>
            <a:ext cx="491067" cy="103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133" b="1" dirty="0">
                <a:solidFill>
                  <a:srgbClr val="23232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6133" b="1" dirty="0">
              <a:solidFill>
                <a:srgbClr val="23232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75078" y="1124351"/>
            <a:ext cx="41454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spc="-13" dirty="0">
                <a:solidFill>
                  <a:srgbClr val="015A65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SoC Presentation, 2020/01/08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4C4BF28-25A7-47D8-B2A6-266BC1E3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82073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3ADD75-E3B5-4667-A677-E148602B2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Drone Specification</a:t>
            </a:r>
            <a:endParaRPr lang="zh-TW" altLang="en-US" b="1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28ADC15-E217-4657-99AB-D66DF0060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48" y="2053759"/>
            <a:ext cx="3924305" cy="193823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CFAE8E-4E37-445D-83F8-DBA39185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10</a:t>
            </a:fld>
            <a:endParaRPr lang="zh-TW" altLang="en-US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7D7875D-A357-45DE-80E2-9BE3CCDBED75}"/>
              </a:ext>
            </a:extLst>
          </p:cNvPr>
          <p:cNvGrpSpPr/>
          <p:nvPr/>
        </p:nvGrpSpPr>
        <p:grpSpPr>
          <a:xfrm>
            <a:off x="279400" y="2470070"/>
            <a:ext cx="3495040" cy="1033917"/>
            <a:chOff x="116840" y="2561839"/>
            <a:chExt cx="3495040" cy="1033917"/>
          </a:xfrm>
        </p:grpSpPr>
        <p:sp>
          <p:nvSpPr>
            <p:cNvPr id="11" name="圖說文字: 直線加上強調線 10">
              <a:extLst>
                <a:ext uri="{FF2B5EF4-FFF2-40B4-BE49-F238E27FC236}">
                  <a16:creationId xmlns:a16="http://schemas.microsoft.com/office/drawing/2014/main" id="{8CCE86EC-3219-4498-BDE7-10A1E46192BF}"/>
                </a:ext>
              </a:extLst>
            </p:cNvPr>
            <p:cNvSpPr/>
            <p:nvPr/>
          </p:nvSpPr>
          <p:spPr>
            <a:xfrm flipH="1">
              <a:off x="116840" y="2959782"/>
              <a:ext cx="3495040" cy="635974"/>
            </a:xfrm>
            <a:prstGeom prst="accentCallout1">
              <a:avLst>
                <a:gd name="adj1" fmla="val 18750"/>
                <a:gd name="adj2" fmla="val -8333"/>
                <a:gd name="adj3" fmla="val 29872"/>
                <a:gd name="adj4" fmla="val -4959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b="1" dirty="0">
                  <a:solidFill>
                    <a:sysClr val="windowText" lastClr="000000"/>
                  </a:solidFill>
                </a:rPr>
                <a:t>FOV 78.8° 28 mm (35 mm format equivalent) f/2.2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9889E28-F76C-422B-8B0A-A44A7AED7CEA}"/>
                </a:ext>
              </a:extLst>
            </p:cNvPr>
            <p:cNvSpPr/>
            <p:nvPr/>
          </p:nvSpPr>
          <p:spPr>
            <a:xfrm>
              <a:off x="116840" y="2561839"/>
              <a:ext cx="8322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ysClr val="windowText" lastClr="000000"/>
                  </a:solidFill>
                </a:rPr>
                <a:t>Lens </a:t>
              </a:r>
              <a:endParaRPr lang="zh-TW" altLang="en-US" sz="20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4A02FAB-23F6-43E2-A1A8-93F7C152EA06}"/>
              </a:ext>
            </a:extLst>
          </p:cNvPr>
          <p:cNvGrpSpPr/>
          <p:nvPr/>
        </p:nvGrpSpPr>
        <p:grpSpPr>
          <a:xfrm>
            <a:off x="279400" y="1056150"/>
            <a:ext cx="3566734" cy="925912"/>
            <a:chOff x="116840" y="1138382"/>
            <a:chExt cx="3566734" cy="925912"/>
          </a:xfrm>
        </p:grpSpPr>
        <p:sp>
          <p:nvSpPr>
            <p:cNvPr id="10" name="圖說文字: 直線加上強調線 9">
              <a:extLst>
                <a:ext uri="{FF2B5EF4-FFF2-40B4-BE49-F238E27FC236}">
                  <a16:creationId xmlns:a16="http://schemas.microsoft.com/office/drawing/2014/main" id="{87313AF2-C1FF-4B00-959E-F961EEF31F7C}"/>
                </a:ext>
              </a:extLst>
            </p:cNvPr>
            <p:cNvSpPr/>
            <p:nvPr/>
          </p:nvSpPr>
          <p:spPr>
            <a:xfrm flipH="1">
              <a:off x="188534" y="1534916"/>
              <a:ext cx="3495040" cy="529378"/>
            </a:xfrm>
            <a:prstGeom prst="accentCallout1">
              <a:avLst>
                <a:gd name="adj1" fmla="val 18750"/>
                <a:gd name="adj2" fmla="val -8333"/>
                <a:gd name="adj3" fmla="val 322402"/>
                <a:gd name="adj4" fmla="val -50174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b="1" dirty="0">
                  <a:solidFill>
                    <a:sysClr val="windowText" lastClr="000000"/>
                  </a:solidFill>
                </a:rPr>
                <a:t>1/2.3” CMOS 12.35 MP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82DAF2F-CD9B-4867-B499-ACA3C85034FD}"/>
                </a:ext>
              </a:extLst>
            </p:cNvPr>
            <p:cNvSpPr/>
            <p:nvPr/>
          </p:nvSpPr>
          <p:spPr>
            <a:xfrm>
              <a:off x="116840" y="1138382"/>
              <a:ext cx="11332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ysClr val="windowText" lastClr="000000"/>
                  </a:solidFill>
                </a:rPr>
                <a:t>Sensor </a:t>
              </a:r>
              <a:endParaRPr lang="zh-TW" altLang="en-US" sz="20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B53CD7F-A666-42A9-BDF7-591ACAE8A197}"/>
              </a:ext>
            </a:extLst>
          </p:cNvPr>
          <p:cNvGrpSpPr/>
          <p:nvPr/>
        </p:nvGrpSpPr>
        <p:grpSpPr>
          <a:xfrm>
            <a:off x="279400" y="3991996"/>
            <a:ext cx="4328160" cy="2255032"/>
            <a:chOff x="116840" y="4032994"/>
            <a:chExt cx="4328160" cy="2255032"/>
          </a:xfrm>
        </p:grpSpPr>
        <p:sp>
          <p:nvSpPr>
            <p:cNvPr id="12" name="圖說文字: 直線加上強調線 11">
              <a:extLst>
                <a:ext uri="{FF2B5EF4-FFF2-40B4-BE49-F238E27FC236}">
                  <a16:creationId xmlns:a16="http://schemas.microsoft.com/office/drawing/2014/main" id="{AE449B56-7933-468D-83FA-B3848F857B6B}"/>
                </a:ext>
              </a:extLst>
            </p:cNvPr>
            <p:cNvSpPr/>
            <p:nvPr/>
          </p:nvSpPr>
          <p:spPr>
            <a:xfrm flipH="1">
              <a:off x="116840" y="4433104"/>
              <a:ext cx="4328160" cy="1854922"/>
            </a:xfrm>
            <a:prstGeom prst="accentCallout1">
              <a:avLst>
                <a:gd name="adj1" fmla="val 18750"/>
                <a:gd name="adj2" fmla="val -8333"/>
                <a:gd name="adj3" fmla="val -69279"/>
                <a:gd name="adj4" fmla="val -23401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ysClr val="windowText" lastClr="000000"/>
                  </a:solidFill>
                </a:rPr>
                <a:t>C4K: 4096×2160 24p </a:t>
              </a:r>
            </a:p>
            <a:p>
              <a:pPr>
                <a:lnSpc>
                  <a:spcPct val="130000"/>
                </a:lnSpc>
              </a:pPr>
              <a:r>
                <a:rPr lang="en-US" altLang="zh-TW" dirty="0">
                  <a:solidFill>
                    <a:sysClr val="windowText" lastClr="000000"/>
                  </a:solidFill>
                </a:rPr>
                <a:t>4K: 3840×2160 24/25/30p </a:t>
              </a:r>
            </a:p>
            <a:p>
              <a:pPr>
                <a:lnSpc>
                  <a:spcPct val="130000"/>
                </a:lnSpc>
              </a:pPr>
              <a:r>
                <a:rPr lang="en-US" altLang="zh-TW" dirty="0">
                  <a:solidFill>
                    <a:sysClr val="windowText" lastClr="000000"/>
                  </a:solidFill>
                </a:rPr>
                <a:t>2.7K: 2720x1530 24/25/30p </a:t>
              </a:r>
            </a:p>
            <a:p>
              <a:pPr>
                <a:lnSpc>
                  <a:spcPct val="130000"/>
                </a:lnSpc>
              </a:pPr>
              <a:r>
                <a:rPr lang="en-US" altLang="zh-TW" dirty="0">
                  <a:solidFill>
                    <a:sysClr val="windowText" lastClr="000000"/>
                  </a:solidFill>
                </a:rPr>
                <a:t>FHD: 1920×1080 24/25/30/48/50/60/96p </a:t>
              </a:r>
            </a:p>
            <a:p>
              <a:pPr>
                <a:lnSpc>
                  <a:spcPct val="130000"/>
                </a:lnSpc>
              </a:pPr>
              <a:r>
                <a:rPr lang="en-US" altLang="zh-TW" dirty="0">
                  <a:solidFill>
                    <a:sysClr val="windowText" lastClr="000000"/>
                  </a:solidFill>
                </a:rPr>
                <a:t>HD: 1280×720 24/25/30/48/50/60/120p 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139A45F-7FA9-48D8-83B9-7E1F668DD937}"/>
                </a:ext>
              </a:extLst>
            </p:cNvPr>
            <p:cNvSpPr/>
            <p:nvPr/>
          </p:nvSpPr>
          <p:spPr>
            <a:xfrm>
              <a:off x="116840" y="4032994"/>
              <a:ext cx="217873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ysClr val="windowText" lastClr="000000"/>
                  </a:solidFill>
                </a:rPr>
                <a:t>Video Resolution</a:t>
              </a:r>
              <a:endParaRPr lang="zh-TW" altLang="en-US" sz="2000" dirty="0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2C7D738B-2260-4FC7-A38E-193B21C133B3}"/>
              </a:ext>
            </a:extLst>
          </p:cNvPr>
          <p:cNvGrpSpPr/>
          <p:nvPr/>
        </p:nvGrpSpPr>
        <p:grpSpPr>
          <a:xfrm>
            <a:off x="8417559" y="5210944"/>
            <a:ext cx="3495041" cy="1036084"/>
            <a:chOff x="8316998" y="4866491"/>
            <a:chExt cx="3495041" cy="1036084"/>
          </a:xfrm>
        </p:grpSpPr>
        <p:sp>
          <p:nvSpPr>
            <p:cNvPr id="14" name="圖說文字: 直線加上強調線 13">
              <a:extLst>
                <a:ext uri="{FF2B5EF4-FFF2-40B4-BE49-F238E27FC236}">
                  <a16:creationId xmlns:a16="http://schemas.microsoft.com/office/drawing/2014/main" id="{59DCA59D-08EA-4FAF-BED0-B2FC08D2B973}"/>
                </a:ext>
              </a:extLst>
            </p:cNvPr>
            <p:cNvSpPr/>
            <p:nvPr/>
          </p:nvSpPr>
          <p:spPr>
            <a:xfrm>
              <a:off x="8316999" y="5266601"/>
              <a:ext cx="3495040" cy="635974"/>
            </a:xfrm>
            <a:prstGeom prst="accentCallout1">
              <a:avLst>
                <a:gd name="adj1" fmla="val 57890"/>
                <a:gd name="adj2" fmla="val -8333"/>
                <a:gd name="adj3" fmla="val -383409"/>
                <a:gd name="adj4" fmla="val -7596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b="1" dirty="0">
                  <a:solidFill>
                    <a:sysClr val="windowText" lastClr="000000"/>
                  </a:solidFill>
                </a:rPr>
                <a:t>280 Mbps</a:t>
              </a:r>
              <a:endParaRPr lang="en-US" altLang="zh-TW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04E0686-0CFF-4A8B-A7A3-DD7163D7AE38}"/>
                </a:ext>
              </a:extLst>
            </p:cNvPr>
            <p:cNvSpPr/>
            <p:nvPr/>
          </p:nvSpPr>
          <p:spPr>
            <a:xfrm>
              <a:off x="8316998" y="4866491"/>
              <a:ext cx="23598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ysClr val="windowText" lastClr="000000"/>
                  </a:solidFill>
                </a:rPr>
                <a:t>Max Video Bitrate</a:t>
              </a:r>
              <a:endParaRPr lang="zh-TW" altLang="en-US" sz="2000" b="1" dirty="0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CAFBCBC0-C102-437F-99C2-3FF7B71186E4}"/>
              </a:ext>
            </a:extLst>
          </p:cNvPr>
          <p:cNvGrpSpPr/>
          <p:nvPr/>
        </p:nvGrpSpPr>
        <p:grpSpPr>
          <a:xfrm>
            <a:off x="8417559" y="3051769"/>
            <a:ext cx="3495041" cy="1014747"/>
            <a:chOff x="8316998" y="3789924"/>
            <a:chExt cx="3495041" cy="1014747"/>
          </a:xfrm>
        </p:grpSpPr>
        <p:sp>
          <p:nvSpPr>
            <p:cNvPr id="13" name="圖說文字: 直線加上強調線 12">
              <a:extLst>
                <a:ext uri="{FF2B5EF4-FFF2-40B4-BE49-F238E27FC236}">
                  <a16:creationId xmlns:a16="http://schemas.microsoft.com/office/drawing/2014/main" id="{1F55A7E2-B42D-43B5-881B-6197A23737B6}"/>
                </a:ext>
              </a:extLst>
            </p:cNvPr>
            <p:cNvSpPr/>
            <p:nvPr/>
          </p:nvSpPr>
          <p:spPr>
            <a:xfrm>
              <a:off x="8316999" y="4192023"/>
              <a:ext cx="3495040" cy="612648"/>
            </a:xfrm>
            <a:prstGeom prst="accentCallout1">
              <a:avLst>
                <a:gd name="adj1" fmla="val 18750"/>
                <a:gd name="adj2" fmla="val -8333"/>
                <a:gd name="adj3" fmla="val -53789"/>
                <a:gd name="adj4" fmla="val -63542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b="1" dirty="0">
                  <a:solidFill>
                    <a:sysClr val="windowText" lastClr="000000"/>
                  </a:solidFill>
                </a:rPr>
                <a:t>3830 </a:t>
              </a:r>
              <a:r>
                <a:rPr lang="en-US" altLang="zh-TW" b="1" dirty="0" err="1">
                  <a:solidFill>
                    <a:sysClr val="windowText" lastClr="000000"/>
                  </a:solidFill>
                </a:rPr>
                <a:t>mAh</a:t>
              </a:r>
              <a:endParaRPr lang="zh-TW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84D03DD-8220-4F76-8883-F57364C3F127}"/>
                </a:ext>
              </a:extLst>
            </p:cNvPr>
            <p:cNvSpPr/>
            <p:nvPr/>
          </p:nvSpPr>
          <p:spPr>
            <a:xfrm>
              <a:off x="8316998" y="3789924"/>
              <a:ext cx="10919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ysClr val="windowText" lastClr="000000"/>
                  </a:solidFill>
                </a:rPr>
                <a:t>Battery</a:t>
              </a:r>
              <a:endParaRPr lang="zh-TW" altLang="en-US" sz="2000" dirty="0"/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C5CE9BF-02D0-4A56-A8B7-4265C2B4E350}"/>
              </a:ext>
            </a:extLst>
          </p:cNvPr>
          <p:cNvGrpSpPr/>
          <p:nvPr/>
        </p:nvGrpSpPr>
        <p:grpSpPr>
          <a:xfrm>
            <a:off x="8417559" y="2012086"/>
            <a:ext cx="3495040" cy="1009659"/>
            <a:chOff x="8417559" y="2508483"/>
            <a:chExt cx="3495040" cy="1009659"/>
          </a:xfrm>
        </p:grpSpPr>
        <p:sp>
          <p:nvSpPr>
            <p:cNvPr id="9" name="圖說文字: 直線加上強調線 8">
              <a:extLst>
                <a:ext uri="{FF2B5EF4-FFF2-40B4-BE49-F238E27FC236}">
                  <a16:creationId xmlns:a16="http://schemas.microsoft.com/office/drawing/2014/main" id="{649D2BDB-B478-4181-8CC9-1A0F7C469F38}"/>
                </a:ext>
              </a:extLst>
            </p:cNvPr>
            <p:cNvSpPr/>
            <p:nvPr/>
          </p:nvSpPr>
          <p:spPr>
            <a:xfrm>
              <a:off x="8417559" y="2905494"/>
              <a:ext cx="3495040" cy="612648"/>
            </a:xfrm>
            <a:prstGeom prst="accentCallout1">
              <a:avLst>
                <a:gd name="adj1" fmla="val 18750"/>
                <a:gd name="adj2" fmla="val -8333"/>
                <a:gd name="adj3" fmla="val 66113"/>
                <a:gd name="adj4" fmla="val -67468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b="1" dirty="0">
                  <a:solidFill>
                    <a:sysClr val="windowText" lastClr="000000"/>
                  </a:solidFill>
                </a:rPr>
                <a:t>65 KM/H</a:t>
              </a:r>
              <a:endParaRPr lang="zh-TW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DD7945C-F661-4BE1-AC25-F380F06230FF}"/>
                </a:ext>
              </a:extLst>
            </p:cNvPr>
            <p:cNvSpPr/>
            <p:nvPr/>
          </p:nvSpPr>
          <p:spPr>
            <a:xfrm>
              <a:off x="8417559" y="2508483"/>
              <a:ext cx="162926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ysClr val="windowText" lastClr="000000"/>
                  </a:solidFill>
                </a:rPr>
                <a:t>Max Speed</a:t>
              </a:r>
              <a:endParaRPr lang="zh-TW" altLang="en-US" sz="2000" dirty="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E81F26B-54BD-4D6B-B1CC-F4B604A02B13}"/>
              </a:ext>
            </a:extLst>
          </p:cNvPr>
          <p:cNvGrpSpPr/>
          <p:nvPr/>
        </p:nvGrpSpPr>
        <p:grpSpPr>
          <a:xfrm>
            <a:off x="8417559" y="1053632"/>
            <a:ext cx="3495041" cy="928430"/>
            <a:chOff x="8417559" y="1179347"/>
            <a:chExt cx="3495041" cy="928430"/>
          </a:xfrm>
        </p:grpSpPr>
        <p:sp>
          <p:nvSpPr>
            <p:cNvPr id="8" name="圖說文字: 直線加上強調線 7">
              <a:extLst>
                <a:ext uri="{FF2B5EF4-FFF2-40B4-BE49-F238E27FC236}">
                  <a16:creationId xmlns:a16="http://schemas.microsoft.com/office/drawing/2014/main" id="{9262655D-B042-47AA-9E81-7AE7E66364A0}"/>
                </a:ext>
              </a:extLst>
            </p:cNvPr>
            <p:cNvSpPr/>
            <p:nvPr/>
          </p:nvSpPr>
          <p:spPr>
            <a:xfrm>
              <a:off x="8417560" y="1579457"/>
              <a:ext cx="3495040" cy="528320"/>
            </a:xfrm>
            <a:prstGeom prst="accentCallout1">
              <a:avLst>
                <a:gd name="adj1" fmla="val 18750"/>
                <a:gd name="adj2" fmla="val -8333"/>
                <a:gd name="adj3" fmla="val 316541"/>
                <a:gd name="adj4" fmla="val -63707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b="1" dirty="0">
                  <a:solidFill>
                    <a:sysClr val="windowText" lastClr="000000"/>
                  </a:solidFill>
                </a:rPr>
                <a:t>30 minutes</a:t>
              </a:r>
              <a:endParaRPr lang="zh-TW" alt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A7CF958-1115-4982-B5A9-A40401B6E84E}"/>
                </a:ext>
              </a:extLst>
            </p:cNvPr>
            <p:cNvSpPr/>
            <p:nvPr/>
          </p:nvSpPr>
          <p:spPr>
            <a:xfrm>
              <a:off x="8417559" y="1179347"/>
              <a:ext cx="15840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ysClr val="windowText" lastClr="000000"/>
                  </a:solidFill>
                </a:rPr>
                <a:t>Flight Time</a:t>
              </a:r>
              <a:endParaRPr lang="zh-TW" altLang="en-US" sz="2000" dirty="0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026E11C7-C79A-4BF5-AC5F-8B3F3D338F0F}"/>
              </a:ext>
            </a:extLst>
          </p:cNvPr>
          <p:cNvGrpSpPr/>
          <p:nvPr/>
        </p:nvGrpSpPr>
        <p:grpSpPr>
          <a:xfrm>
            <a:off x="8387995" y="4120535"/>
            <a:ext cx="3554168" cy="1051096"/>
            <a:chOff x="8376126" y="4899776"/>
            <a:chExt cx="3554168" cy="1051096"/>
          </a:xfrm>
        </p:grpSpPr>
        <p:sp>
          <p:nvSpPr>
            <p:cNvPr id="33" name="圖說文字: 直線加上強調線 32">
              <a:extLst>
                <a:ext uri="{FF2B5EF4-FFF2-40B4-BE49-F238E27FC236}">
                  <a16:creationId xmlns:a16="http://schemas.microsoft.com/office/drawing/2014/main" id="{18CAB115-FC76-4468-B2E4-E47102701B71}"/>
                </a:ext>
              </a:extLst>
            </p:cNvPr>
            <p:cNvSpPr/>
            <p:nvPr/>
          </p:nvSpPr>
          <p:spPr>
            <a:xfrm>
              <a:off x="8435254" y="5314898"/>
              <a:ext cx="3495040" cy="635974"/>
            </a:xfrm>
            <a:prstGeom prst="accentCallout1">
              <a:avLst>
                <a:gd name="adj1" fmla="val 57890"/>
                <a:gd name="adj2" fmla="val -8333"/>
                <a:gd name="adj3" fmla="val -222507"/>
                <a:gd name="adj4" fmla="val -6433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b="1" dirty="0">
                  <a:solidFill>
                    <a:sysClr val="windowText" lastClr="000000"/>
                  </a:solidFill>
                </a:rPr>
                <a:t>11.4 V</a:t>
              </a:r>
              <a:endParaRPr lang="en-US" altLang="zh-TW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2FAFF9E-B4C5-452F-8C2B-DEAF89314E00}"/>
                </a:ext>
              </a:extLst>
            </p:cNvPr>
            <p:cNvSpPr/>
            <p:nvPr/>
          </p:nvSpPr>
          <p:spPr>
            <a:xfrm>
              <a:off x="8376126" y="4899776"/>
              <a:ext cx="10636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solidFill>
                    <a:sysClr val="windowText" lastClr="000000"/>
                  </a:solidFill>
                </a:rPr>
                <a:t>Voltage</a:t>
              </a:r>
              <a:endParaRPr lang="zh-TW" altLang="en-US" sz="2000" b="1" dirty="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A6971725-1161-4791-9513-FDFD9194D4DF}"/>
              </a:ext>
            </a:extLst>
          </p:cNvPr>
          <p:cNvSpPr/>
          <p:nvPr/>
        </p:nvSpPr>
        <p:spPr>
          <a:xfrm>
            <a:off x="695539" y="6488668"/>
            <a:ext cx="447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https://www.dji.com/tw/mavic/info#specs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6930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9261CB-6716-4DFB-8E7E-A3FCC234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b="1" dirty="0" err="1"/>
              <a:t>Chiplet</a:t>
            </a:r>
            <a:r>
              <a:rPr lang="en-US" altLang="zh-TW" sz="4400" b="1" dirty="0"/>
              <a:t> Architecture</a:t>
            </a:r>
            <a:br>
              <a:rPr lang="en-US" altLang="zh-TW" sz="4400" b="1" dirty="0"/>
            </a:br>
            <a:r>
              <a:rPr lang="en-US" altLang="zh-TW" sz="4400" b="1" dirty="0"/>
              <a:t>(Lego-like Hardened IP)</a:t>
            </a:r>
            <a:endParaRPr lang="zh-TW" altLang="en-US" sz="4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471274-556E-43CA-B45F-3889FB202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5EA9E0-902A-49AD-9A44-0D45690F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94EE4C-67ED-49AD-BE78-307419951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2" y="2081778"/>
            <a:ext cx="9452769" cy="43561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51CABA8-76A0-425E-889A-E3B7D81E0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28"/>
          <a:stretch/>
        </p:blipFill>
        <p:spPr>
          <a:xfrm>
            <a:off x="9979142" y="3964424"/>
            <a:ext cx="2212858" cy="144544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EB51105-D1FA-4D82-9F08-50655690A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078" y="36988"/>
            <a:ext cx="3971943" cy="18934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E26FE15-AE07-4971-BC8A-CA4CDC37C9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06" t="11196" r="6653" b="10179"/>
          <a:stretch/>
        </p:blipFill>
        <p:spPr>
          <a:xfrm>
            <a:off x="10145094" y="1902601"/>
            <a:ext cx="1935245" cy="125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5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Our </a:t>
            </a:r>
            <a:r>
              <a:rPr lang="en-US" altLang="zh-TW" b="1" dirty="0" err="1"/>
              <a:t>SoC</a:t>
            </a:r>
            <a:r>
              <a:rPr lang="en-US" altLang="zh-TW" b="1" dirty="0"/>
              <a:t> Chip (</a:t>
            </a:r>
            <a:r>
              <a:rPr lang="en-US" altLang="zh-TW" b="1" dirty="0" err="1"/>
              <a:t>Chiplet</a:t>
            </a:r>
            <a:r>
              <a:rPr lang="en-US" altLang="zh-TW" b="1" dirty="0"/>
              <a:t>)</a:t>
            </a:r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D0EADBE-19D6-4ED0-A2D5-B47C035FC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45" y="1717850"/>
            <a:ext cx="5973022" cy="438351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8296B0B-3FCE-4B47-B007-2F1567C6FAED}"/>
              </a:ext>
            </a:extLst>
          </p:cNvPr>
          <p:cNvSpPr/>
          <p:nvPr/>
        </p:nvSpPr>
        <p:spPr>
          <a:xfrm>
            <a:off x="1140461" y="2783854"/>
            <a:ext cx="1314236" cy="80291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chemeClr val="accent3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5G</a:t>
            </a:r>
            <a:endParaRPr lang="zh-TW" altLang="en-US" sz="2800" b="0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1C73AB-8654-4F62-B4BD-6F71061B6BEE}"/>
              </a:ext>
            </a:extLst>
          </p:cNvPr>
          <p:cNvSpPr/>
          <p:nvPr/>
        </p:nvSpPr>
        <p:spPr>
          <a:xfrm>
            <a:off x="1140461" y="4194374"/>
            <a:ext cx="1314236" cy="770342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TW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LiDAR</a:t>
            </a:r>
            <a:endParaRPr lang="zh-TW" altLang="en-US" sz="2400" dirty="0">
              <a:ln w="0"/>
              <a:solidFill>
                <a:schemeClr val="accent3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29F6EA2-1BB3-4A70-9515-F56B84A0DCE9}"/>
              </a:ext>
            </a:extLst>
          </p:cNvPr>
          <p:cNvSpPr/>
          <p:nvPr/>
        </p:nvSpPr>
        <p:spPr>
          <a:xfrm>
            <a:off x="4143902" y="4194374"/>
            <a:ext cx="1301857" cy="770342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TW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SLAM</a:t>
            </a:r>
            <a:endParaRPr lang="zh-TW" altLang="en-US" sz="2800" dirty="0">
              <a:ln w="0"/>
              <a:solidFill>
                <a:schemeClr val="accent3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6E6F95-1335-430A-BBF3-A8FE855BE4C1}"/>
              </a:ext>
            </a:extLst>
          </p:cNvPr>
          <p:cNvSpPr/>
          <p:nvPr/>
        </p:nvSpPr>
        <p:spPr>
          <a:xfrm>
            <a:off x="2639727" y="2867190"/>
            <a:ext cx="1301857" cy="2053076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TW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CPU</a:t>
            </a:r>
          </a:p>
          <a:p>
            <a:pPr algn="ctr"/>
            <a:r>
              <a:rPr lang="en-US" altLang="zh-TW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&amp;</a:t>
            </a:r>
          </a:p>
          <a:p>
            <a:pPr algn="ctr"/>
            <a:r>
              <a:rPr lang="en-US" altLang="zh-TW" sz="28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GPU</a:t>
            </a:r>
            <a:endParaRPr lang="zh-TW" altLang="en-US" sz="2800" dirty="0">
              <a:ln w="0"/>
              <a:solidFill>
                <a:schemeClr val="accent3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275642-5C4A-4C2D-A4BB-20D228DF9E1A}"/>
              </a:ext>
            </a:extLst>
          </p:cNvPr>
          <p:cNvSpPr/>
          <p:nvPr/>
        </p:nvSpPr>
        <p:spPr>
          <a:xfrm>
            <a:off x="4143902" y="2603984"/>
            <a:ext cx="1324796" cy="523220"/>
          </a:xfrm>
          <a:prstGeom prst="rect">
            <a:avLst/>
          </a:prstGeom>
          <a:solidFill>
            <a:schemeClr val="bg2"/>
          </a:solidFill>
        </p:spPr>
        <p:txBody>
          <a:bodyPr wrap="square" lIns="72000" tIns="45720" rIns="72000" bIns="45720" anchor="ctr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chemeClr val="accent3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HBM2</a:t>
            </a:r>
            <a:endParaRPr lang="zh-TW" altLang="en-US" sz="2800" b="0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3275642-5C4A-4C2D-A4BB-20D228DF9E1A}"/>
              </a:ext>
            </a:extLst>
          </p:cNvPr>
          <p:cNvSpPr/>
          <p:nvPr/>
        </p:nvSpPr>
        <p:spPr>
          <a:xfrm>
            <a:off x="4143902" y="3149693"/>
            <a:ext cx="1324796" cy="523220"/>
          </a:xfrm>
          <a:prstGeom prst="rect">
            <a:avLst/>
          </a:prstGeom>
          <a:solidFill>
            <a:schemeClr val="bg2"/>
          </a:solidFill>
        </p:spPr>
        <p:txBody>
          <a:bodyPr wrap="square" lIns="72000" tIns="45720" rIns="72000" bIns="45720" anchor="ctr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chemeClr val="accent3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HBM2</a:t>
            </a:r>
            <a:endParaRPr lang="zh-TW" altLang="en-US" sz="2800" b="0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719252"/>
              </p:ext>
            </p:extLst>
          </p:nvPr>
        </p:nvGraphicFramePr>
        <p:xfrm>
          <a:off x="6708140" y="1183164"/>
          <a:ext cx="5232400" cy="54777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3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9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Item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2454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Spec.</a:t>
                      </a:r>
                      <a:endParaRPr lang="zh-TW" altLang="en-US" dirty="0"/>
                    </a:p>
                  </a:txBody>
                  <a:tcPr anchor="ctr">
                    <a:solidFill>
                      <a:srgbClr val="2454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CPU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8-core NVIDIA Carmel Arm®v8.2 64-bit CPU 8MB L2 + 4MB L3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GPU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altLang="zh-TW" dirty="0"/>
                        <a:t>512-core NVIDIA Volta™ GPU with 64 Tensor Cores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LIDAR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Vertical angle of view: 15°</a:t>
                      </a:r>
                    </a:p>
                    <a:p>
                      <a:pPr algn="l"/>
                      <a:r>
                        <a:rPr lang="en-US" altLang="zh-TW" dirty="0"/>
                        <a:t>Horizontal angle of view: 120°</a:t>
                      </a:r>
                    </a:p>
                    <a:p>
                      <a:pPr algn="l"/>
                      <a:r>
                        <a:rPr lang="en-US" altLang="zh-TW" dirty="0"/>
                        <a:t>Sampling rate: 10Hz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SLAM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30 cm resolution for 3D modeling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HBM2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Density:</a:t>
                      </a:r>
                      <a:r>
                        <a:rPr lang="en-US" altLang="zh-TW" baseline="0" dirty="0"/>
                        <a:t> 2 GB</a:t>
                      </a:r>
                    </a:p>
                    <a:p>
                      <a:pPr algn="l"/>
                      <a:r>
                        <a:rPr lang="en-US" altLang="zh-TW" baseline="0" dirty="0"/>
                        <a:t>Bandwidth: 128 GB/s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00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aseline="0" dirty="0"/>
                        <a:t>Sub-6 GHz</a:t>
                      </a:r>
                    </a:p>
                    <a:p>
                      <a:pPr algn="l"/>
                      <a:r>
                        <a:rPr lang="en-US" altLang="zh-TW" sz="1800" baseline="0" dirty="0"/>
                        <a:t>Transfer BW: 280MB/s </a:t>
                      </a:r>
                    </a:p>
                    <a:p>
                      <a:pPr algn="l"/>
                      <a:r>
                        <a:rPr lang="en-US" altLang="zh-TW" sz="1800" baseline="0" dirty="0"/>
                        <a:t>Video: 220MB/s for 480p</a:t>
                      </a:r>
                    </a:p>
                    <a:p>
                      <a:pPr algn="l"/>
                      <a:r>
                        <a:rPr lang="en-US" altLang="zh-TW" sz="1800" baseline="0" dirty="0"/>
                        <a:t>Lidar</a:t>
                      </a:r>
                      <a:r>
                        <a:rPr lang="zh-TW" altLang="en-US" sz="1800" baseline="0" dirty="0"/>
                        <a:t> </a:t>
                      </a:r>
                      <a:r>
                        <a:rPr lang="en-US" altLang="zh-TW" sz="1800" baseline="0" dirty="0"/>
                        <a:t>+</a:t>
                      </a:r>
                      <a:r>
                        <a:rPr lang="zh-TW" altLang="en-US" sz="1800" baseline="0" dirty="0"/>
                        <a:t> </a:t>
                      </a:r>
                      <a:r>
                        <a:rPr lang="en-US" altLang="zh-TW" sz="1800" baseline="0" dirty="0"/>
                        <a:t>SLAM: 20MB/s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9971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770538-E99B-4C82-8CCD-6BBC7B11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Jetson AGX Xavier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203503-8663-48A7-8904-DD6284D4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D159017-C3D6-4540-B837-0A0CD243D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902015"/>
              </p:ext>
            </p:extLst>
          </p:nvPr>
        </p:nvGraphicFramePr>
        <p:xfrm>
          <a:off x="7247718" y="985470"/>
          <a:ext cx="4124995" cy="5495578"/>
        </p:xfrm>
        <a:graphic>
          <a:graphicData uri="http://schemas.openxmlformats.org/drawingml/2006/table">
            <a:tbl>
              <a:tblPr/>
              <a:tblGrid>
                <a:gridCol w="962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2250">
                  <a:extLst>
                    <a:ext uri="{9D8B030D-6E8A-4147-A177-3AD203B41FA5}">
                      <a16:colId xmlns:a16="http://schemas.microsoft.com/office/drawing/2014/main" val="130854760"/>
                    </a:ext>
                  </a:extLst>
                </a:gridCol>
              </a:tblGrid>
              <a:tr h="532550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/>
                      <a:r>
                        <a:rPr lang="zh-TW" altLang="en-US" sz="1200" b="1" dirty="0">
                          <a:solidFill>
                            <a:srgbClr val="76B900"/>
                          </a:solidFill>
                          <a:effectLst/>
                        </a:rPr>
                        <a:t> 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600" b="1" dirty="0">
                          <a:effectLst/>
                          <a:latin typeface="+mn-lt"/>
                        </a:rPr>
                        <a:t>Jetson AGX Xavier Series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0" marR="0" marT="9222" marB="0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42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AGX Xavier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148" marR="6148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42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AI 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效能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32 TOPS</a:t>
                      </a:r>
                    </a:p>
                  </a:txBody>
                  <a:tcPr marL="9222" marR="9222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1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GPU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512-core NVIDIA Volta</a:t>
                      </a:r>
                      <a:r>
                        <a:rPr lang="pt-BR" sz="1200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™</a:t>
                      </a:r>
                      <a:r>
                        <a:rPr lang="pt-BR" sz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 GPU with 64 Tensor Cores</a:t>
                      </a:r>
                    </a:p>
                  </a:txBody>
                  <a:tcPr marL="9222" marR="9222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04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CPU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8-core NVIDIA Carmel Arm</a:t>
                      </a:r>
                      <a:r>
                        <a:rPr lang="en-US" sz="1200" baseline="300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®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</a:rPr>
                        <a:t>v8.2 64-bit CPU 8MB L2 + 4MB L3</a:t>
                      </a:r>
                    </a:p>
                  </a:txBody>
                  <a:tcPr marL="9222" marR="9222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76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記憶體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16 GB 256-bit LPDDR4x 136.5GB/s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222" marR="9222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46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儲存空間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32GB </a:t>
                      </a:r>
                      <a:r>
                        <a:rPr lang="en-US" sz="1200" dirty="0" err="1">
                          <a:effectLst/>
                          <a:latin typeface="+mn-lt"/>
                          <a:ea typeface="+mn-ea"/>
                        </a:rPr>
                        <a:t>eMMC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 5.1</a:t>
                      </a:r>
                    </a:p>
                  </a:txBody>
                  <a:tcPr marL="9222" marR="9222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46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電源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10W | 15W | 30W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222" marR="9222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141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CSI 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相機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TW" altLang="en-US" sz="1200" dirty="0">
                          <a:effectLst/>
                          <a:latin typeface="+mn-lt"/>
                          <a:ea typeface="+mn-ea"/>
                        </a:rPr>
                        <a:t>至多 </a:t>
                      </a:r>
                      <a:r>
                        <a:rPr lang="en-US" altLang="zh-TW" sz="1200" dirty="0">
                          <a:effectLst/>
                          <a:latin typeface="+mn-lt"/>
                          <a:ea typeface="+mn-ea"/>
                        </a:rPr>
                        <a:t>6 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cameras (</a:t>
                      </a:r>
                      <a:r>
                        <a:rPr lang="zh-TW" altLang="en-US" sz="1200" dirty="0">
                          <a:effectLst/>
                          <a:latin typeface="+mn-lt"/>
                          <a:ea typeface="+mn-ea"/>
                        </a:rPr>
                        <a:t>藉由虛擬通道可拓展至 </a:t>
                      </a:r>
                      <a:r>
                        <a:rPr lang="en-US" altLang="zh-TW" sz="1200" dirty="0">
                          <a:effectLst/>
                          <a:latin typeface="+mn-lt"/>
                          <a:ea typeface="+mn-ea"/>
                        </a:rPr>
                        <a:t>36 </a:t>
                      </a:r>
                      <a:r>
                        <a:rPr lang="zh-TW" altLang="en-US" sz="1200" dirty="0">
                          <a:effectLst/>
                          <a:latin typeface="+mn-lt"/>
                          <a:ea typeface="+mn-ea"/>
                        </a:rPr>
                        <a:t>個</a:t>
                      </a:r>
                      <a:r>
                        <a:rPr lang="en-US" altLang="zh-TW" sz="1200" dirty="0">
                          <a:effectLst/>
                          <a:latin typeface="+mn-lt"/>
                          <a:ea typeface="+mn-ea"/>
                        </a:rPr>
                        <a:t>)</a:t>
                      </a:r>
                      <a:br>
                        <a:rPr lang="en-US" altLang="zh-TW" sz="1200" dirty="0"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altLang="zh-TW" sz="1200" dirty="0">
                          <a:effectLst/>
                          <a:latin typeface="+mn-lt"/>
                          <a:ea typeface="+mn-ea"/>
                        </a:rPr>
                        <a:t>16 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lanes MIPI CSI-2 | 8 lanes SLVS-EC</a:t>
                      </a:r>
                      <a:br>
                        <a:rPr lang="en-US" sz="1200" dirty="0"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D-PHY 1.2 (up to 40 </a:t>
                      </a:r>
                      <a:r>
                        <a:rPr lang="en-US" sz="1200" dirty="0" err="1">
                          <a:effectLst/>
                          <a:latin typeface="+mn-lt"/>
                          <a:ea typeface="+mn-ea"/>
                        </a:rPr>
                        <a:t>Gbps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)</a:t>
                      </a:r>
                      <a:br>
                        <a:rPr lang="en-US" sz="1200" dirty="0"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C-PHY 1.1 (up to 59 </a:t>
                      </a:r>
                      <a:r>
                        <a:rPr lang="en-US" sz="1200" dirty="0" err="1">
                          <a:effectLst/>
                          <a:latin typeface="+mn-lt"/>
                          <a:ea typeface="+mn-ea"/>
                        </a:rPr>
                        <a:t>Gbps</a:t>
                      </a: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marL="9222" marR="9222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41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影片編碼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2x1000MP/sec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4x 4K @ 60 (HEVC)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16x 1080p @ 60 (HEVC)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32x 1080p @ 30 (HEVC)</a:t>
                      </a:r>
                    </a:p>
                  </a:txBody>
                  <a:tcPr marL="9222" marR="9222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8875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影片解碼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2x1500MP/sec</a:t>
                      </a:r>
                      <a:br>
                        <a:rPr lang="en-US" sz="1200" dirty="0"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2x 8K @ 30 (HEVC)</a:t>
                      </a:r>
                      <a:br>
                        <a:rPr lang="en-US" sz="1200" dirty="0"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6x 4K @ 60 (HEVC)</a:t>
                      </a:r>
                      <a:br>
                        <a:rPr lang="en-US" sz="1200" dirty="0"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26x 1080p @ 60 (HEVC)</a:t>
                      </a:r>
                      <a:br>
                        <a:rPr lang="en-US" sz="1200" dirty="0">
                          <a:effectLst/>
                          <a:latin typeface="+mn-lt"/>
                          <a:ea typeface="+mn-ea"/>
                        </a:rPr>
                      </a:br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72x 1080p @ 30 (HEVC)</a:t>
                      </a:r>
                      <a:endParaRPr lang="en-US" sz="12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9222" marR="9222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42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DL </a:t>
                      </a:r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加速器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2x NVDLA Engines</a:t>
                      </a:r>
                    </a:p>
                  </a:txBody>
                  <a:tcPr marL="9222" marR="9222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42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zh-TW" alt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視覺加速器</a:t>
                      </a:r>
                    </a:p>
                  </a:txBody>
                  <a:tcPr marL="9222" marR="9222" marT="9222" marB="73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200" dirty="0">
                          <a:effectLst/>
                          <a:latin typeface="+mn-lt"/>
                          <a:ea typeface="+mn-ea"/>
                        </a:rPr>
                        <a:t>7-Way VLIW Vision Processor</a:t>
                      </a:r>
                    </a:p>
                  </a:txBody>
                  <a:tcPr marL="9222" marR="9222" marT="9222" marB="7378" anchor="ctr">
                    <a:lnL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D32D166-F90B-4E8D-AD68-65FED0A9B5D0}"/>
              </a:ext>
            </a:extLst>
          </p:cNvPr>
          <p:cNvSpPr/>
          <p:nvPr/>
        </p:nvSpPr>
        <p:spPr>
          <a:xfrm>
            <a:off x="702188" y="6481048"/>
            <a:ext cx="8152252" cy="376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https://devblogs.nvidia.com/nvidia-jetson-agx-xavier-32-teraops-ai-robotics/</a:t>
            </a:r>
            <a:endParaRPr lang="zh-TW" altLang="en-US" dirty="0"/>
          </a:p>
        </p:txBody>
      </p:sp>
      <p:pic>
        <p:nvPicPr>
          <p:cNvPr id="4098" name="Picture 2" descr="Jetson AGX Xavier module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55" y="1128077"/>
            <a:ext cx="4545965" cy="5142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503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7E2411B-F77E-4B5F-AA4E-3A32CE09A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9" t="7513" r="2217" b="2043"/>
          <a:stretch/>
        </p:blipFill>
        <p:spPr>
          <a:xfrm>
            <a:off x="6780217" y="1200230"/>
            <a:ext cx="4867677" cy="257945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D438714-2306-4B4B-A550-2E06D63E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HBM2 (High Bandwidth Memory)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E9C8EF-3A3E-4283-9CF4-776A82AEF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962"/>
            <a:ext cx="7741920" cy="4788001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High Bandwidth/Channels/Bits</a:t>
            </a:r>
          </a:p>
          <a:p>
            <a:r>
              <a:rPr lang="en-US" altLang="zh-TW" sz="2000" dirty="0"/>
              <a:t>Small form factor</a:t>
            </a:r>
            <a:r>
              <a:rPr lang="zh-TW" altLang="en-US" sz="2000" dirty="0"/>
              <a:t>、</a:t>
            </a:r>
            <a:r>
              <a:rPr lang="en-US" altLang="zh-TW" sz="2000" dirty="0"/>
              <a:t>Power efficiency</a:t>
            </a:r>
          </a:p>
          <a:p>
            <a:r>
              <a:rPr lang="en-US" altLang="zh-TW" sz="2000" dirty="0"/>
              <a:t>Base Die : Memory controller </a:t>
            </a:r>
          </a:p>
          <a:p>
            <a:r>
              <a:rPr lang="en-US" altLang="zh-TW" sz="2000" dirty="0"/>
              <a:t>DRAM Die(2~8) : TSV(</a:t>
            </a:r>
            <a:r>
              <a:rPr lang="zh-TW" altLang="en-US" sz="2000" dirty="0"/>
              <a:t>矽通孔</a:t>
            </a:r>
            <a:r>
              <a:rPr lang="en-US" altLang="zh-TW" sz="2000" dirty="0"/>
              <a:t>) </a:t>
            </a:r>
            <a:r>
              <a:rPr lang="zh-TW" altLang="en-US" sz="2000" dirty="0"/>
              <a:t>互連上下裸晶</a:t>
            </a:r>
          </a:p>
          <a:p>
            <a:r>
              <a:rPr lang="en-US" altLang="zh-TW" sz="2000" dirty="0"/>
              <a:t>Vendor</a:t>
            </a:r>
          </a:p>
          <a:p>
            <a:pPr lvl="1"/>
            <a:r>
              <a:rPr lang="en-US" altLang="zh-TW" sz="1800" dirty="0"/>
              <a:t>Samsung</a:t>
            </a:r>
          </a:p>
          <a:p>
            <a:pPr lvl="1"/>
            <a:r>
              <a:rPr lang="en-US" altLang="zh-TW" sz="1800" dirty="0"/>
              <a:t>SK Hynix</a:t>
            </a:r>
          </a:p>
          <a:p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17B35E-9B8C-4AC4-9443-AE341DB31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AF5FBD-0EBB-4287-B744-2108C090D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" t="11198" r="722" b="9729"/>
          <a:stretch/>
        </p:blipFill>
        <p:spPr>
          <a:xfrm>
            <a:off x="1026243" y="3988400"/>
            <a:ext cx="5374011" cy="27739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AE58C5-A6EA-41D2-A739-B90D69452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216" y="3971284"/>
            <a:ext cx="4867677" cy="260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92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2D7825-8EBC-45FA-A13A-E1237258D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</p:spPr>
        <p:txBody>
          <a:bodyPr/>
          <a:lstStyle/>
          <a:p>
            <a:r>
              <a:rPr lang="en-US" altLang="zh-TW" b="1" dirty="0" err="1"/>
              <a:t>Dimensity</a:t>
            </a:r>
            <a:r>
              <a:rPr lang="en-US" altLang="zh-TW" b="1" dirty="0"/>
              <a:t> 1000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19C233-A722-4757-994F-3488CADF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88026"/>
            <a:ext cx="702188" cy="569974"/>
          </a:xfrm>
        </p:spPr>
        <p:txBody>
          <a:bodyPr/>
          <a:lstStyle/>
          <a:p>
            <a:fld id="{E9EB5D40-167D-4596-B5C6-FDF9B4B143F0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1030" name="Picture 6" descr="https://images.anandtech.com/doci/15155/dimensity_678x452.jpg">
            <a:extLst>
              <a:ext uri="{FF2B5EF4-FFF2-40B4-BE49-F238E27FC236}">
                <a16:creationId xmlns:a16="http://schemas.microsoft.com/office/drawing/2014/main" id="{4C12DC6C-2D3A-4A3B-99BE-3AF25D984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3240" r="3177" b="3764"/>
          <a:stretch/>
        </p:blipFill>
        <p:spPr bwMode="auto">
          <a:xfrm>
            <a:off x="137846" y="1181641"/>
            <a:ext cx="2250059" cy="173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370FEB4-D420-4969-9C97-92A17FD8200B}"/>
              </a:ext>
            </a:extLst>
          </p:cNvPr>
          <p:cNvSpPr/>
          <p:nvPr/>
        </p:nvSpPr>
        <p:spPr>
          <a:xfrm>
            <a:off x="576805" y="6273225"/>
            <a:ext cx="68716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00" dirty="0">
                <a:hlinkClick r:id="rId3"/>
              </a:rPr>
              <a:t>https://www.anandtech.com/show/15155/mediatek-announces-dimensity-1000-soc-back-to-the-highend-with-5g</a:t>
            </a:r>
            <a:endParaRPr lang="zh-TW" altLang="en-US" sz="1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9A187B4-E53A-4B6C-B635-03AC7EB44A52}"/>
              </a:ext>
            </a:extLst>
          </p:cNvPr>
          <p:cNvSpPr/>
          <p:nvPr/>
        </p:nvSpPr>
        <p:spPr>
          <a:xfrm>
            <a:off x="576804" y="6483844"/>
            <a:ext cx="23022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50" dirty="0">
                <a:hlinkClick r:id="rId4"/>
              </a:rPr>
              <a:t>https://dacota.tw/blog/post/100672</a:t>
            </a:r>
            <a:endParaRPr lang="zh-TW" altLang="en-US" sz="105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E1D980-AE41-434D-9977-81DB640D85F4}"/>
              </a:ext>
            </a:extLst>
          </p:cNvPr>
          <p:cNvSpPr/>
          <p:nvPr/>
        </p:nvSpPr>
        <p:spPr>
          <a:xfrm>
            <a:off x="4000730" y="2021656"/>
            <a:ext cx="13420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8863C"/>
                </a:solidFill>
              </a:rPr>
              <a:t>2.3Gbps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C36AA5F-91C0-44B0-B4A2-F23AD2DE97D3}"/>
              </a:ext>
            </a:extLst>
          </p:cNvPr>
          <p:cNvSpPr/>
          <p:nvPr/>
        </p:nvSpPr>
        <p:spPr>
          <a:xfrm>
            <a:off x="4000731" y="1580205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324D5B"/>
                </a:solidFill>
              </a:rPr>
              <a:t>Peak Upload Speed</a:t>
            </a:r>
            <a:endParaRPr lang="en-US" altLang="zh-TW" sz="2400" b="0" i="0" dirty="0">
              <a:solidFill>
                <a:srgbClr val="324D5B"/>
              </a:solidFill>
              <a:effectLst/>
              <a:latin typeface="Riona Sans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412C57EE-AE41-4EBE-8217-741DA1AC1C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783314" y="1510049"/>
            <a:ext cx="954876" cy="954876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4021E1CF-5A1E-42FC-BB60-CF5846D011C6}"/>
              </a:ext>
            </a:extLst>
          </p:cNvPr>
          <p:cNvSpPr txBox="1"/>
          <p:nvPr/>
        </p:nvSpPr>
        <p:spPr>
          <a:xfrm>
            <a:off x="0" y="6141360"/>
            <a:ext cx="25257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00"/>
              <a:t>未知的作者 的 </a:t>
            </a:r>
            <a:r>
              <a:rPr lang="zh-TW" altLang="en-US" sz="900">
                <a:hlinkClick r:id="rId6" tooltip="https://commons.wikimedia.org/wiki/File:Speed_ballonicon2.svg"/>
              </a:rPr>
              <a:t>此相片</a:t>
            </a:r>
            <a:r>
              <a:rPr lang="zh-TW" altLang="en-US" sz="900"/>
              <a:t> 已透過 </a:t>
            </a:r>
            <a:r>
              <a:rPr lang="zh-TW" altLang="en-US" sz="900">
                <a:hlinkClick r:id="rId7" tooltip="https://creativecommons.org/licenses/by-sa/3.0/"/>
              </a:rPr>
              <a:t>CC BY-SA</a:t>
            </a:r>
            <a:r>
              <a:rPr lang="zh-TW" altLang="en-US" sz="900"/>
              <a:t> 授權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86" y="2960830"/>
            <a:ext cx="5290937" cy="3183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Google Shape;583;p21" descr="「beamforming」的圖片搜尋結果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40564" y="1320439"/>
            <a:ext cx="4464696" cy="274432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84;p21"/>
          <p:cNvSpPr txBox="1"/>
          <p:nvPr/>
        </p:nvSpPr>
        <p:spPr>
          <a:xfrm>
            <a:off x="7140564" y="4240021"/>
            <a:ext cx="4464696" cy="1449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1760" b="0" i="0" u="none" strike="noStrike" cap="none" dirty="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Beamforming technical can reduce unnecessary power consumption for signal transmission.</a:t>
            </a:r>
            <a:endParaRPr dirty="0"/>
          </a:p>
          <a:p>
            <a:pPr marL="228600" marR="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1760" b="0" i="0" u="none" strike="noStrike" cap="none" dirty="0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It will be helpful for extending time of exploration.</a:t>
            </a:r>
            <a:endParaRPr sz="1760" b="0" i="0" u="none" strike="noStrike" cap="none" dirty="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  <p:extLst>
      <p:ext uri="{BB962C8B-B14F-4D97-AF65-F5344CB8AC3E}">
        <p14:creationId xmlns:p14="http://schemas.microsoft.com/office/powerpoint/2010/main" val="56877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7F3391-D006-4AE2-90A6-36D4FA51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LiDAR	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64C690-0534-42CA-870B-3AF928479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A3D8B0-B6B2-49C1-8D8A-1AAF6485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16</a:t>
            </a:fld>
            <a:endParaRPr lang="zh-TW" altLang="en-US"/>
          </a:p>
        </p:txBody>
      </p:sp>
      <p:graphicFrame>
        <p:nvGraphicFramePr>
          <p:cNvPr id="5" name="內容版面配置區 5">
            <a:extLst>
              <a:ext uri="{FF2B5EF4-FFF2-40B4-BE49-F238E27FC236}">
                <a16:creationId xmlns:a16="http://schemas.microsoft.com/office/drawing/2014/main" id="{D9E3041B-1331-475B-9DC9-22DCDF487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601439"/>
              </p:ext>
            </p:extLst>
          </p:nvPr>
        </p:nvGraphicFramePr>
        <p:xfrm>
          <a:off x="398436" y="1250582"/>
          <a:ext cx="6449092" cy="5064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6430">
                  <a:extLst>
                    <a:ext uri="{9D8B030D-6E8A-4147-A177-3AD203B41FA5}">
                      <a16:colId xmlns:a16="http://schemas.microsoft.com/office/drawing/2014/main" val="2136555074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1567063358"/>
                    </a:ext>
                  </a:extLst>
                </a:gridCol>
                <a:gridCol w="2889568">
                  <a:extLst>
                    <a:ext uri="{9D8B030D-6E8A-4147-A177-3AD203B41FA5}">
                      <a16:colId xmlns:a16="http://schemas.microsoft.com/office/drawing/2014/main" val="1315413718"/>
                    </a:ext>
                  </a:extLst>
                </a:gridCol>
                <a:gridCol w="1860264">
                  <a:extLst>
                    <a:ext uri="{9D8B030D-6E8A-4147-A177-3AD203B41FA5}">
                      <a16:colId xmlns:a16="http://schemas.microsoft.com/office/drawing/2014/main" val="40606542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感測技術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規格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41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前方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Lidar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反射率 </a:t>
                      </a:r>
                      <a:r>
                        <a:rPr lang="en-US" altLang="zh-TW" sz="1600" dirty="0"/>
                        <a:t>10% </a:t>
                      </a:r>
                      <a:r>
                        <a:rPr lang="zh-TW" altLang="en-US" sz="1600" dirty="0"/>
                        <a:t>下</a:t>
                      </a:r>
                      <a:r>
                        <a:rPr lang="en-US" altLang="zh-TW" sz="1600" dirty="0"/>
                        <a:t>,</a:t>
                      </a:r>
                      <a:r>
                        <a:rPr lang="zh-TW" altLang="en-US" sz="1600" dirty="0"/>
                        <a:t> 測距 </a:t>
                      </a:r>
                      <a:r>
                        <a:rPr lang="en-US" altLang="zh-TW" sz="1600" dirty="0"/>
                        <a:t>25m</a:t>
                      </a:r>
                    </a:p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水平 </a:t>
                      </a:r>
                      <a:r>
                        <a:rPr lang="en-US" altLang="zh-TW" sz="1600" dirty="0" err="1"/>
                        <a:t>Fov</a:t>
                      </a:r>
                      <a:r>
                        <a:rPr lang="en-US" altLang="zh-TW" sz="1600" dirty="0"/>
                        <a:t>: 120 </a:t>
                      </a:r>
                      <a:r>
                        <a:rPr lang="zh-TW" altLang="en-US" sz="1600" dirty="0"/>
                        <a:t>度</a:t>
                      </a:r>
                      <a:endParaRPr lang="en-US" altLang="zh-TW" sz="1600" dirty="0"/>
                    </a:p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垂宜 </a:t>
                      </a:r>
                      <a:r>
                        <a:rPr lang="en-US" altLang="zh-TW" sz="1600" dirty="0" err="1"/>
                        <a:t>Fov</a:t>
                      </a:r>
                      <a:r>
                        <a:rPr lang="en-US" altLang="zh-TW" sz="1600" dirty="0"/>
                        <a:t>: 15 </a:t>
                      </a:r>
                      <a:r>
                        <a:rPr lang="zh-TW" altLang="en-US" sz="1600" dirty="0"/>
                        <a:t>度</a:t>
                      </a:r>
                      <a:endParaRPr lang="en-US" altLang="zh-TW" sz="1600" dirty="0"/>
                    </a:p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更新頻率</a:t>
                      </a:r>
                      <a:r>
                        <a:rPr lang="en-US" altLang="zh-TW" sz="1600" dirty="0"/>
                        <a:t>: 10Hz</a:t>
                      </a:r>
                    </a:p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功率</a:t>
                      </a:r>
                      <a:r>
                        <a:rPr lang="en-US" altLang="zh-TW" sz="1600" dirty="0"/>
                        <a:t>: 13W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sz="1600" dirty="0"/>
                        <a:t>同時做 </a:t>
                      </a:r>
                      <a:r>
                        <a:rPr lang="en-US" altLang="zh-TW" sz="1600" dirty="0"/>
                        <a:t>Point Cloud </a:t>
                      </a:r>
                      <a:r>
                        <a:rPr lang="zh-TW" altLang="en-US" sz="1600" dirty="0"/>
                        <a:t>採集</a:t>
                      </a:r>
                      <a:endParaRPr lang="en-US" altLang="zh-TW" sz="1600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sz="1600" dirty="0"/>
                        <a:t>13W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34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上方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紅外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測距</a:t>
                      </a:r>
                      <a:r>
                        <a:rPr lang="en-US" altLang="zh-TW" sz="1600" dirty="0"/>
                        <a:t>: 10cm-80cm</a:t>
                      </a:r>
                    </a:p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功率</a:t>
                      </a:r>
                      <a:r>
                        <a:rPr lang="en-US" altLang="zh-TW" sz="1600" dirty="0"/>
                        <a:t>: Typ. 30mA@5V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150mW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662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下方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紅外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AutoNum type="circleNumWdWhitePlain"/>
                        <a:tabLst/>
                        <a:defRPr/>
                      </a:pPr>
                      <a:r>
                        <a:rPr lang="zh-TW" altLang="en-US" sz="1600" dirty="0"/>
                        <a:t>測距</a:t>
                      </a:r>
                      <a:r>
                        <a:rPr lang="en-US" altLang="zh-TW" sz="1600" dirty="0"/>
                        <a:t>: 10cm-80cm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AutoNum type="circleNumWdWhitePlain"/>
                        <a:tabLst/>
                        <a:defRPr/>
                      </a:pPr>
                      <a:r>
                        <a:rPr lang="zh-TW" altLang="en-US" sz="1600" dirty="0"/>
                        <a:t>功率</a:t>
                      </a:r>
                      <a:r>
                        <a:rPr lang="en-US" altLang="zh-TW" sz="1600" dirty="0"/>
                        <a:t>: Typ. 30mA@5V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150mW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54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後方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紅外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AutoNum type="circleNumWdWhitePlain"/>
                        <a:tabLst/>
                        <a:defRPr/>
                      </a:pPr>
                      <a:r>
                        <a:rPr lang="zh-TW" altLang="en-US" sz="1600" dirty="0"/>
                        <a:t>測距</a:t>
                      </a:r>
                      <a:r>
                        <a:rPr lang="en-US" altLang="zh-TW" sz="1600" dirty="0"/>
                        <a:t>: 10cm-80cm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AutoNum type="circleNumWdWhitePlain"/>
                        <a:tabLst/>
                        <a:defRPr/>
                      </a:pPr>
                      <a:r>
                        <a:rPr lang="zh-TW" altLang="en-US" sz="1600" dirty="0"/>
                        <a:t>功率</a:t>
                      </a:r>
                      <a:r>
                        <a:rPr lang="en-US" altLang="zh-TW" sz="1600" dirty="0"/>
                        <a:t>: Typ. 30mA@5V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150mW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03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左側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超音波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測距</a:t>
                      </a:r>
                      <a:r>
                        <a:rPr lang="en-US" altLang="zh-TW" sz="1600" dirty="0"/>
                        <a:t>: 10cm-100cm</a:t>
                      </a:r>
                    </a:p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功率</a:t>
                      </a:r>
                      <a:r>
                        <a:rPr lang="en-US" altLang="zh-TW" sz="1600" dirty="0"/>
                        <a:t>: Typ. 2mA@5V</a:t>
                      </a:r>
                    </a:p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感測角度</a:t>
                      </a:r>
                      <a:r>
                        <a:rPr lang="en-US" altLang="zh-TW" sz="1600" dirty="0"/>
                        <a:t>: &lt; 15 </a:t>
                      </a:r>
                      <a:r>
                        <a:rPr lang="zh-TW" altLang="en-US" sz="1600" dirty="0"/>
                        <a:t>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10mW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13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右側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超音波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測距</a:t>
                      </a:r>
                      <a:r>
                        <a:rPr lang="en-US" altLang="zh-TW" sz="1600" dirty="0"/>
                        <a:t>: 10cm-100cm</a:t>
                      </a:r>
                    </a:p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功率</a:t>
                      </a:r>
                      <a:r>
                        <a:rPr lang="en-US" altLang="zh-TW" sz="1600" dirty="0"/>
                        <a:t>: Typ. 2mA@5V</a:t>
                      </a:r>
                    </a:p>
                    <a:p>
                      <a:pPr marL="342900" indent="-342900">
                        <a:buFont typeface="Wingdings" pitchFamily="2" charset="2"/>
                        <a:buAutoNum type="circleNumWdWhitePlain"/>
                      </a:pPr>
                      <a:r>
                        <a:rPr lang="zh-TW" altLang="en-US" sz="1600" dirty="0"/>
                        <a:t>感測角度</a:t>
                      </a:r>
                      <a:r>
                        <a:rPr lang="en-US" altLang="zh-TW" sz="1600" dirty="0"/>
                        <a:t>: &lt; 15 </a:t>
                      </a:r>
                      <a:r>
                        <a:rPr lang="zh-TW" altLang="en-US" sz="1600" dirty="0"/>
                        <a:t>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10mW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669889"/>
                  </a:ext>
                </a:extLst>
              </a:tr>
            </a:tbl>
          </a:graphicData>
        </a:graphic>
      </p:graphicFrame>
      <p:grpSp>
        <p:nvGrpSpPr>
          <p:cNvPr id="9" name="群組 8">
            <a:extLst>
              <a:ext uri="{FF2B5EF4-FFF2-40B4-BE49-F238E27FC236}">
                <a16:creationId xmlns:a16="http://schemas.microsoft.com/office/drawing/2014/main" id="{8BFCD057-4405-4AA3-99AB-15C6EA305B2E}"/>
              </a:ext>
            </a:extLst>
          </p:cNvPr>
          <p:cNvGrpSpPr/>
          <p:nvPr/>
        </p:nvGrpSpPr>
        <p:grpSpPr>
          <a:xfrm>
            <a:off x="7928242" y="599831"/>
            <a:ext cx="2828081" cy="1458411"/>
            <a:chOff x="319314" y="2992055"/>
            <a:chExt cx="2828081" cy="1458411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AF5A97E-312C-4222-937C-059478F46B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999" t="13708" r="64739" b="45799"/>
            <a:stretch/>
          </p:blipFill>
          <p:spPr>
            <a:xfrm>
              <a:off x="319314" y="2992055"/>
              <a:ext cx="2828081" cy="1458411"/>
            </a:xfrm>
            <a:prstGeom prst="rect">
              <a:avLst/>
            </a:prstGeom>
          </p:spPr>
        </p:pic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BA2A988-CD9C-4CA9-A821-D4B48E9341A1}"/>
                </a:ext>
              </a:extLst>
            </p:cNvPr>
            <p:cNvSpPr txBox="1"/>
            <p:nvPr/>
          </p:nvSpPr>
          <p:spPr>
            <a:xfrm>
              <a:off x="838200" y="3059668"/>
              <a:ext cx="1804737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solidFill>
                    <a:schemeClr val="bg1"/>
                  </a:solidFill>
                </a:rPr>
                <a:t>前視光達系統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88F37D8-E0E1-4673-9374-AF18E7808D09}"/>
              </a:ext>
            </a:extLst>
          </p:cNvPr>
          <p:cNvGrpSpPr/>
          <p:nvPr/>
        </p:nvGrpSpPr>
        <p:grpSpPr>
          <a:xfrm>
            <a:off x="7812313" y="2316194"/>
            <a:ext cx="2928586" cy="1458411"/>
            <a:chOff x="9630137" y="2235842"/>
            <a:chExt cx="2928586" cy="1458411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97EC663-093A-45F7-8947-8B28AE170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7753" t="13708" r="34016" b="45799"/>
            <a:stretch/>
          </p:blipFill>
          <p:spPr>
            <a:xfrm>
              <a:off x="9630137" y="2235842"/>
              <a:ext cx="2928586" cy="1458411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7F92119-C93C-4F1E-9872-BA4C4C74EA41}"/>
                </a:ext>
              </a:extLst>
            </p:cNvPr>
            <p:cNvSpPr txBox="1"/>
            <p:nvPr/>
          </p:nvSpPr>
          <p:spPr>
            <a:xfrm>
              <a:off x="10257739" y="2303455"/>
              <a:ext cx="1804737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algn="ctr">
                <a:defRPr kumimoji="1">
                  <a:solidFill>
                    <a:schemeClr val="bg1"/>
                  </a:solidFill>
                </a:defRPr>
              </a:lvl1pPr>
            </a:lstStyle>
            <a:p>
              <a:r>
                <a:rPr lang="zh-TW" altLang="en-US" dirty="0"/>
                <a:t>後視紅外測距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B2BA1EB-4B56-4472-8038-42D602030DED}"/>
              </a:ext>
            </a:extLst>
          </p:cNvPr>
          <p:cNvGrpSpPr/>
          <p:nvPr/>
        </p:nvGrpSpPr>
        <p:grpSpPr>
          <a:xfrm>
            <a:off x="6904299" y="3562433"/>
            <a:ext cx="5200060" cy="3601687"/>
            <a:chOff x="6691302" y="2382210"/>
            <a:chExt cx="5200060" cy="3601687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7A6D55F-DA61-4410-BCC3-F488E1DBF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8992"/>
            <a:stretch/>
          </p:blipFill>
          <p:spPr>
            <a:xfrm>
              <a:off x="7910286" y="2382210"/>
              <a:ext cx="3216672" cy="3601687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4AA7143-7AE3-45A9-8C57-184A9B30C589}"/>
                </a:ext>
              </a:extLst>
            </p:cNvPr>
            <p:cNvSpPr txBox="1"/>
            <p:nvPr/>
          </p:nvSpPr>
          <p:spPr>
            <a:xfrm>
              <a:off x="8414599" y="4764697"/>
              <a:ext cx="1517614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lIns="36000" rIns="36000" rtlCol="0">
              <a:spAutoFit/>
            </a:bodyPr>
            <a:lstStyle>
              <a:defPPr>
                <a:defRPr lang="zh-TW"/>
              </a:defPPr>
              <a:lvl1pPr algn="ctr">
                <a:defRPr kumimoji="1">
                  <a:solidFill>
                    <a:schemeClr val="bg1"/>
                  </a:solidFill>
                </a:defRPr>
              </a:lvl1pPr>
            </a:lstStyle>
            <a:p>
              <a:r>
                <a:rPr lang="zh-TW" altLang="en-US" dirty="0"/>
                <a:t>下視紅外測距</a:t>
              </a:r>
            </a:p>
          </p:txBody>
        </p:sp>
        <p:sp>
          <p:nvSpPr>
            <p:cNvPr id="21" name="三角形 9">
              <a:extLst>
                <a:ext uri="{FF2B5EF4-FFF2-40B4-BE49-F238E27FC236}">
                  <a16:creationId xmlns:a16="http://schemas.microsoft.com/office/drawing/2014/main" id="{0EC703C7-00E7-48E0-9880-892A87C0CCCE}"/>
                </a:ext>
              </a:extLst>
            </p:cNvPr>
            <p:cNvSpPr/>
            <p:nvPr/>
          </p:nvSpPr>
          <p:spPr>
            <a:xfrm rot="16200000">
              <a:off x="9534889" y="3026762"/>
              <a:ext cx="1163053" cy="1431758"/>
            </a:xfrm>
            <a:prstGeom prst="triangl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  <a:alpha val="61000"/>
                  </a:schemeClr>
                </a:gs>
                <a:gs pos="36000">
                  <a:schemeClr val="accent3">
                    <a:lumMod val="20000"/>
                    <a:lumOff val="80000"/>
                    <a:alpha val="59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2" name="三角形 11">
              <a:extLst>
                <a:ext uri="{FF2B5EF4-FFF2-40B4-BE49-F238E27FC236}">
                  <a16:creationId xmlns:a16="http://schemas.microsoft.com/office/drawing/2014/main" id="{CD817180-0C73-49EB-9D44-0F88E9A14AD0}"/>
                </a:ext>
              </a:extLst>
            </p:cNvPr>
            <p:cNvSpPr/>
            <p:nvPr/>
          </p:nvSpPr>
          <p:spPr>
            <a:xfrm rot="5400000">
              <a:off x="7531029" y="3026762"/>
              <a:ext cx="1163053" cy="1431758"/>
            </a:xfrm>
            <a:prstGeom prst="triangle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  <a:alpha val="61000"/>
                  </a:schemeClr>
                </a:gs>
                <a:gs pos="36000">
                  <a:schemeClr val="accent3">
                    <a:lumMod val="20000"/>
                    <a:lumOff val="80000"/>
                    <a:alpha val="59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4C4EA0AF-5BEE-4820-8102-ABED4D5CE2E1}"/>
                </a:ext>
              </a:extLst>
            </p:cNvPr>
            <p:cNvSpPr txBox="1"/>
            <p:nvPr/>
          </p:nvSpPr>
          <p:spPr>
            <a:xfrm>
              <a:off x="10607726" y="3557975"/>
              <a:ext cx="1283636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lIns="36000" rIns="36000" rtlCol="0">
              <a:spAutoFit/>
            </a:bodyPr>
            <a:lstStyle>
              <a:defPPr>
                <a:defRPr lang="zh-TW"/>
              </a:defPPr>
              <a:lvl1pPr algn="ctr">
                <a:defRPr kumimoji="1">
                  <a:solidFill>
                    <a:schemeClr val="bg1"/>
                  </a:solidFill>
                </a:defRPr>
              </a:lvl1pPr>
            </a:lstStyle>
            <a:p>
              <a:r>
                <a:rPr lang="zh-TW" altLang="en-US" dirty="0"/>
                <a:t>右視超音波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573BBBE-5B41-49F2-9625-910BBD1B3720}"/>
                </a:ext>
              </a:extLst>
            </p:cNvPr>
            <p:cNvSpPr txBox="1"/>
            <p:nvPr/>
          </p:nvSpPr>
          <p:spPr>
            <a:xfrm>
              <a:off x="6691302" y="3557975"/>
              <a:ext cx="1283636" cy="36933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lIns="36000" rIns="36000" rtlCol="0">
              <a:spAutoFit/>
            </a:bodyPr>
            <a:lstStyle>
              <a:defPPr>
                <a:defRPr lang="zh-TW"/>
              </a:defPPr>
              <a:lvl1pPr algn="ctr">
                <a:defRPr kumimoji="1">
                  <a:solidFill>
                    <a:schemeClr val="bg1"/>
                  </a:solidFill>
                </a:defRPr>
              </a:lvl1pPr>
            </a:lstStyle>
            <a:p>
              <a:r>
                <a:rPr lang="zh-TW" altLang="en-US" dirty="0"/>
                <a:t>左視超音波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134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2617" y="1052736"/>
            <a:ext cx="4054976" cy="5487672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ndara"/>
              <a:buNone/>
            </a:pPr>
            <a:r>
              <a:rPr lang="en-US" b="1" dirty="0"/>
              <a:t>Energy Efficient SLAM Accelerator</a:t>
            </a:r>
            <a:endParaRPr b="1" dirty="0"/>
          </a:p>
        </p:txBody>
      </p:sp>
      <p:sp>
        <p:nvSpPr>
          <p:cNvPr id="547" name="Google Shape;547;p19"/>
          <p:cNvSpPr txBox="1">
            <a:spLocks noGrp="1"/>
          </p:cNvSpPr>
          <p:nvPr>
            <p:ph type="sldNum" idx="12"/>
          </p:nvPr>
        </p:nvSpPr>
        <p:spPr>
          <a:xfrm>
            <a:off x="-26792" y="6246226"/>
            <a:ext cx="636392" cy="58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48" name="Google Shape;548;p19"/>
          <p:cNvSpPr txBox="1"/>
          <p:nvPr/>
        </p:nvSpPr>
        <p:spPr>
          <a:xfrm>
            <a:off x="677334" y="1560665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FF0000"/>
                </a:solidFill>
                <a:ea typeface="Trebuchet MS"/>
                <a:cs typeface="Trebuchet MS"/>
                <a:sym typeface="Trebuchet MS"/>
              </a:rPr>
              <a:t>Tracking</a:t>
            </a:r>
            <a:r>
              <a:rPr lang="en-US" sz="1800" b="0" i="0" u="none" strike="noStrike" cap="none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: Camera and Lidar motion estimation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80"/>
              <a:buFont typeface="Noto Sans Symbols"/>
              <a:buChar char="►"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Real-time restrictions, high FPS, mostly fixed-point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FF0000"/>
                </a:solidFill>
                <a:ea typeface="Trebuchet MS"/>
                <a:cs typeface="Trebuchet MS"/>
                <a:sym typeface="Trebuchet MS"/>
              </a:rPr>
              <a:t>Mapping</a:t>
            </a:r>
            <a:r>
              <a:rPr lang="en-US" sz="1800" b="0" i="0" u="none" strike="noStrike" cap="none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: Estimates 3D positions of feature points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80"/>
              <a:buFont typeface="Noto Sans Symbols"/>
              <a:buChar char="►"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Semi-real-time, mostly floating-point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440"/>
              <a:buFont typeface="Noto Sans Symbols"/>
              <a:buChar char="●"/>
            </a:pPr>
            <a:r>
              <a:rPr lang="en-US" sz="1800" b="0" i="0" u="none" strike="noStrike" cap="none" dirty="0">
                <a:solidFill>
                  <a:srgbClr val="FF0000"/>
                </a:solidFill>
                <a:ea typeface="Trebuchet MS"/>
                <a:cs typeface="Trebuchet MS"/>
                <a:sym typeface="Trebuchet MS"/>
              </a:rPr>
              <a:t>Loop Closure</a:t>
            </a:r>
            <a:r>
              <a:rPr lang="en-US" sz="1800" b="0" i="0" u="none" strike="noStrike" cap="none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: Global trajectory optimization</a:t>
            </a:r>
            <a:endParaRPr dirty="0"/>
          </a:p>
          <a:p>
            <a:pPr marL="742950" marR="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80"/>
              <a:buFont typeface="Noto Sans Symbols"/>
              <a:buChar char="►"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Trebuchet MS"/>
                <a:cs typeface="Trebuchet MS"/>
                <a:sym typeface="Trebuchet MS"/>
              </a:rPr>
              <a:t>Extremely high computing load, mostly floating-point</a:t>
            </a:r>
            <a:endParaRPr sz="1800" b="0" i="0" u="none" strike="noStrike" cap="none" dirty="0">
              <a:solidFill>
                <a:srgbClr val="000000"/>
              </a:solidFill>
              <a:ea typeface="Trebuchet MS"/>
              <a:cs typeface="Trebuchet MS"/>
              <a:sym typeface="Trebuchet MS"/>
            </a:endParaRPr>
          </a:p>
        </p:txBody>
      </p:sp>
      <p:pic>
        <p:nvPicPr>
          <p:cNvPr id="549" name="Google Shape;549;p19"/>
          <p:cNvPicPr preferRelativeResize="0"/>
          <p:nvPr/>
        </p:nvPicPr>
        <p:blipFill rotWithShape="1">
          <a:blip r:embed="rId4">
            <a:alphaModFix/>
          </a:blip>
          <a:srcRect l="75229"/>
          <a:stretch/>
        </p:blipFill>
        <p:spPr>
          <a:xfrm>
            <a:off x="6445525" y="1463982"/>
            <a:ext cx="1313833" cy="28595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0" name="Google Shape;550;p19"/>
          <p:cNvGraphicFramePr/>
          <p:nvPr>
            <p:extLst>
              <p:ext uri="{D42A27DB-BD31-4B8C-83A1-F6EECF244321}">
                <p14:modId xmlns:p14="http://schemas.microsoft.com/office/powerpoint/2010/main" val="238434726"/>
              </p:ext>
            </p:extLst>
          </p:nvPr>
        </p:nvGraphicFramePr>
        <p:xfrm>
          <a:off x="838200" y="4205032"/>
          <a:ext cx="7694675" cy="204727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16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3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技術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優勢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劣勢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開發難度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成本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Lidar SLAM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sym typeface="PMingLiu"/>
                        </a:rPr>
                        <a:t>定位構圖精度高</a:t>
                      </a:r>
                      <a:endParaRPr sz="1400" u="none" strike="noStrike" cap="none" dirty="0">
                        <a:sym typeface="PMingLiu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sym typeface="PMingLiu"/>
                        </a:rPr>
                        <a:t>路線規劃簡單</a:t>
                      </a:r>
                      <a:endParaRPr sz="1400" u="none" strike="noStrike" cap="none" dirty="0">
                        <a:sym typeface="PMingLiu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sym typeface="PMingLiu"/>
                        </a:rPr>
                        <a:t>無累計誤差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MingLiu"/>
                        <a:sym typeface="PMingLiu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sym typeface="PMingLiu"/>
                        </a:rPr>
                        <a:t>壽命問題</a:t>
                      </a:r>
                      <a:r>
                        <a:rPr lang="en-US" sz="1400" u="none" strike="noStrike" cap="none" dirty="0">
                          <a:sym typeface="PMingLiu"/>
                        </a:rPr>
                        <a:t>(1000h每天使用約兩年更換)、</a:t>
                      </a:r>
                      <a:r>
                        <a:rPr lang="en-US" sz="1400" u="none" strike="noStrike" cap="none" dirty="0" err="1">
                          <a:sym typeface="PMingLiu"/>
                        </a:rPr>
                        <a:t>成本高、受Lidar探測範圍限制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PMingLiu"/>
                        <a:sym typeface="PMingLiu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/>
                        <a:t>較低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高</a:t>
                      </a:r>
                      <a:endParaRPr sz="1400" u="none" strike="noStrike" cap="none" dirty="0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地圖缺乏語意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Visual SLAM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ym typeface="PMingLiu"/>
                        </a:rPr>
                        <a:t>體積小、功耗低、使用壽命長、安裝方式多元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+mn-ea"/>
                        <a:ea typeface="+mn-ea"/>
                        <a:cs typeface="PMingLiu"/>
                        <a:sym typeface="PMingLiu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數據量大</a:t>
                      </a:r>
                      <a:r>
                        <a:rPr lang="en-US" sz="1400" u="none" strike="noStrike" cap="none">
                          <a:sym typeface="PMingLiu"/>
                        </a:rPr>
                        <a:t>、對處理器有更高性能需求、受光照影響大、高動態環境精度下降、對場景複雜度要求高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高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低</a:t>
                      </a:r>
                      <a:endParaRPr sz="1400" u="none" strike="noStrike" cap="none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/>
                        <a:t>具語意訊息</a:t>
                      </a:r>
                      <a:endParaRPr dirty="0">
                        <a:latin typeface="+mn-ea"/>
                        <a:ea typeface="+mn-ea"/>
                      </a:endParaRPr>
                    </a:p>
                  </a:txBody>
                  <a:tcPr marL="91450" marR="91450" marT="45725" marB="45725"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D1AA35-3362-4EE3-8902-59AD18A5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AI Algorithm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5E5264-4541-4B26-A456-EE8E86D3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962"/>
            <a:ext cx="10515600" cy="2169187"/>
          </a:xfrm>
        </p:spPr>
        <p:txBody>
          <a:bodyPr>
            <a:normAutofit/>
          </a:bodyPr>
          <a:lstStyle/>
          <a:p>
            <a:pPr>
              <a:buSzPts val="3600"/>
            </a:pPr>
            <a:r>
              <a:rPr lang="en-US" altLang="zh-TW" sz="2400" dirty="0"/>
              <a:t>A Trail DNN node applies </a:t>
            </a:r>
            <a:r>
              <a:rPr lang="en-US" altLang="zh-TW" sz="2400" dirty="0" err="1"/>
              <a:t>HarDNet</a:t>
            </a:r>
            <a:r>
              <a:rPr lang="en-US" altLang="zh-TW" sz="2400" dirty="0"/>
              <a:t> (</a:t>
            </a:r>
            <a:r>
              <a:rPr lang="zh-TW" altLang="en-US" sz="2400" dirty="0"/>
              <a:t>清大林永隆教授實驗室</a:t>
            </a:r>
            <a:r>
              <a:rPr lang="en-US" altLang="zh-TW" sz="2400" dirty="0"/>
              <a:t>) . </a:t>
            </a:r>
            <a:endParaRPr lang="zh-TW" altLang="en-US" sz="2400" dirty="0"/>
          </a:p>
          <a:p>
            <a:pPr>
              <a:buSzPts val="3600"/>
            </a:pPr>
            <a:r>
              <a:rPr lang="en-US" altLang="zh-TW" sz="2400" dirty="0"/>
              <a:t>An object DNN node applies  SSD-HarDNet68 (</a:t>
            </a:r>
            <a:r>
              <a:rPr lang="zh-TW" altLang="en-US" sz="2400" dirty="0"/>
              <a:t>清大林永隆教授實驗室</a:t>
            </a:r>
            <a:r>
              <a:rPr lang="en-US" altLang="zh-TW" sz="2400" dirty="0"/>
              <a:t>) </a:t>
            </a:r>
            <a:endParaRPr lang="zh-TW" altLang="en-US" sz="2400" dirty="0"/>
          </a:p>
          <a:p>
            <a:pPr>
              <a:buSzPts val="3600"/>
            </a:pPr>
            <a:r>
              <a:rPr lang="en-US" altLang="zh-TW" sz="2400" dirty="0"/>
              <a:t>A node runs the DSO visual odometry algorithm, whose output is converted to a camera-centric depth map for obstacle detection and avoidance.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343CE2-92AA-4A21-AF02-A859DC8A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18</a:t>
            </a:fld>
            <a:endParaRPr lang="zh-TW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84A17AF4-40E4-4FFA-8596-5EB1F5CC41F0}"/>
              </a:ext>
            </a:extLst>
          </p:cNvPr>
          <p:cNvGrpSpPr/>
          <p:nvPr/>
        </p:nvGrpSpPr>
        <p:grpSpPr>
          <a:xfrm>
            <a:off x="1907294" y="3169466"/>
            <a:ext cx="8015462" cy="2718510"/>
            <a:chOff x="1824954" y="4121966"/>
            <a:chExt cx="8015462" cy="2718510"/>
          </a:xfrm>
        </p:grpSpPr>
        <p:pic>
          <p:nvPicPr>
            <p:cNvPr id="5" name="Google Shape;559;p20">
              <a:extLst>
                <a:ext uri="{FF2B5EF4-FFF2-40B4-BE49-F238E27FC236}">
                  <a16:creationId xmlns:a16="http://schemas.microsoft.com/office/drawing/2014/main" id="{C9A57505-773B-4DF5-B28E-DFC0A15B3BE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662812" y="4383576"/>
              <a:ext cx="3685325" cy="245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560;p20">
              <a:extLst>
                <a:ext uri="{FF2B5EF4-FFF2-40B4-BE49-F238E27FC236}">
                  <a16:creationId xmlns:a16="http://schemas.microsoft.com/office/drawing/2014/main" id="{685A6EAC-A2BF-478F-B784-9764FCCD9FCD}"/>
                </a:ext>
              </a:extLst>
            </p:cNvPr>
            <p:cNvSpPr/>
            <p:nvPr/>
          </p:nvSpPr>
          <p:spPr>
            <a:xfrm>
              <a:off x="4633266" y="5172646"/>
              <a:ext cx="1152128" cy="648072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561;p20">
              <a:extLst>
                <a:ext uri="{FF2B5EF4-FFF2-40B4-BE49-F238E27FC236}">
                  <a16:creationId xmlns:a16="http://schemas.microsoft.com/office/drawing/2014/main" id="{D3FC6043-5531-45AF-AA48-AEB96BFE6C19}"/>
                </a:ext>
              </a:extLst>
            </p:cNvPr>
            <p:cNvSpPr/>
            <p:nvPr/>
          </p:nvSpPr>
          <p:spPr>
            <a:xfrm>
              <a:off x="5857402" y="5155858"/>
              <a:ext cx="1224136" cy="648072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" name="Google Shape;562;p20">
              <a:extLst>
                <a:ext uri="{FF2B5EF4-FFF2-40B4-BE49-F238E27FC236}">
                  <a16:creationId xmlns:a16="http://schemas.microsoft.com/office/drawing/2014/main" id="{6262B4DF-62D4-41B7-85CF-2134B295C8D4}"/>
                </a:ext>
              </a:extLst>
            </p:cNvPr>
            <p:cNvCxnSpPr>
              <a:stCxn id="9" idx="2"/>
              <a:endCxn id="7" idx="0"/>
            </p:cNvCxnSpPr>
            <p:nvPr/>
          </p:nvCxnSpPr>
          <p:spPr>
            <a:xfrm flipH="1">
              <a:off x="6469596" y="4429743"/>
              <a:ext cx="490500" cy="7260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9" name="Google Shape;563;p20">
              <a:extLst>
                <a:ext uri="{FF2B5EF4-FFF2-40B4-BE49-F238E27FC236}">
                  <a16:creationId xmlns:a16="http://schemas.microsoft.com/office/drawing/2014/main" id="{F7B67ACC-CB3D-4E1F-B7DD-2F8FD43F4113}"/>
                </a:ext>
              </a:extLst>
            </p:cNvPr>
            <p:cNvSpPr txBox="1"/>
            <p:nvPr/>
          </p:nvSpPr>
          <p:spPr>
            <a:xfrm>
              <a:off x="6168008" y="4121966"/>
              <a:ext cx="158417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cs typeface="Arial"/>
                  <a:sym typeface="Arial"/>
                </a:rPr>
                <a:t>Mark the objects</a:t>
              </a:r>
              <a:endParaRPr sz="1400" dirty="0">
                <a:solidFill>
                  <a:srgbClr val="FF0000"/>
                </a:solidFill>
                <a:cs typeface="Arial"/>
                <a:sym typeface="Arial"/>
              </a:endParaRPr>
            </a:p>
          </p:txBody>
        </p:sp>
        <p:sp>
          <p:nvSpPr>
            <p:cNvPr id="10" name="Google Shape;564;p20">
              <a:extLst>
                <a:ext uri="{FF2B5EF4-FFF2-40B4-BE49-F238E27FC236}">
                  <a16:creationId xmlns:a16="http://schemas.microsoft.com/office/drawing/2014/main" id="{847AD6C1-CBAB-43BE-A264-FE0CB9CCAD1E}"/>
                </a:ext>
              </a:extLst>
            </p:cNvPr>
            <p:cNvSpPr txBox="1"/>
            <p:nvPr/>
          </p:nvSpPr>
          <p:spPr>
            <a:xfrm>
              <a:off x="1824954" y="5218284"/>
              <a:ext cx="237626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cs typeface="Arial"/>
                  <a:sym typeface="Arial"/>
                </a:rPr>
                <a:t>Make our drone fly along traces we desired.</a:t>
              </a:r>
              <a:endParaRPr sz="1400" dirty="0">
                <a:solidFill>
                  <a:srgbClr val="FF0000"/>
                </a:solidFill>
                <a:cs typeface="Arial"/>
                <a:sym typeface="Arial"/>
              </a:endParaRPr>
            </a:p>
          </p:txBody>
        </p:sp>
        <p:cxnSp>
          <p:nvCxnSpPr>
            <p:cNvPr id="11" name="Google Shape;565;p20">
              <a:extLst>
                <a:ext uri="{FF2B5EF4-FFF2-40B4-BE49-F238E27FC236}">
                  <a16:creationId xmlns:a16="http://schemas.microsoft.com/office/drawing/2014/main" id="{667989C5-760A-4FCF-8FA4-F4D7D67641F3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4201218" y="5479894"/>
              <a:ext cx="432000" cy="16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" name="Google Shape;566;p20">
              <a:extLst>
                <a:ext uri="{FF2B5EF4-FFF2-40B4-BE49-F238E27FC236}">
                  <a16:creationId xmlns:a16="http://schemas.microsoft.com/office/drawing/2014/main" id="{9D4444DD-0B41-4ACE-8654-AF1B33AE28D8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8557828" y="5013030"/>
              <a:ext cx="490500" cy="2952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sp>
          <p:nvSpPr>
            <p:cNvPr id="13" name="Google Shape;567;p20">
              <a:extLst>
                <a:ext uri="{FF2B5EF4-FFF2-40B4-BE49-F238E27FC236}">
                  <a16:creationId xmlns:a16="http://schemas.microsoft.com/office/drawing/2014/main" id="{6400C936-A95B-4C24-A07E-78B1FEB6E87F}"/>
                </a:ext>
              </a:extLst>
            </p:cNvPr>
            <p:cNvSpPr txBox="1"/>
            <p:nvPr/>
          </p:nvSpPr>
          <p:spPr>
            <a:xfrm>
              <a:off x="8256240" y="4274366"/>
              <a:ext cx="158417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rgbClr val="FF0000"/>
                  </a:solidFill>
                  <a:ea typeface="Arial"/>
                  <a:cs typeface="Arial"/>
                  <a:sym typeface="Arial"/>
                </a:rPr>
                <a:t>Pick up the object which will affect flight </a:t>
              </a:r>
              <a:endParaRPr sz="1400" b="0" i="0" u="none" strike="noStrike" cap="none" dirty="0">
                <a:solidFill>
                  <a:srgbClr val="FF0000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568;p20">
              <a:extLst>
                <a:ext uri="{FF2B5EF4-FFF2-40B4-BE49-F238E27FC236}">
                  <a16:creationId xmlns:a16="http://schemas.microsoft.com/office/drawing/2014/main" id="{EEB90FA4-327C-44CC-BBD4-DB2D4893E4CD}"/>
                </a:ext>
              </a:extLst>
            </p:cNvPr>
            <p:cNvSpPr/>
            <p:nvPr/>
          </p:nvSpPr>
          <p:spPr>
            <a:xfrm>
              <a:off x="7248128" y="5160644"/>
              <a:ext cx="1152128" cy="643286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3F14B9A7-3519-4481-BFD3-647ABBDE1BC5}"/>
              </a:ext>
            </a:extLst>
          </p:cNvPr>
          <p:cNvSpPr/>
          <p:nvPr/>
        </p:nvSpPr>
        <p:spPr>
          <a:xfrm>
            <a:off x="672083" y="6212911"/>
            <a:ext cx="10991850" cy="608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2"/>
              </a:buClr>
              <a:buSzPts val="1100"/>
            </a:pPr>
            <a:r>
              <a:rPr lang="zh-TW" altLang="en-US" sz="1400" dirty="0"/>
              <a:t>參考此篇論文的結構 </a:t>
            </a:r>
            <a:r>
              <a:rPr lang="en-US" altLang="zh-TW" sz="1200" u="sng" dirty="0">
                <a:solidFill>
                  <a:schemeClr val="hlink"/>
                </a:solidFill>
                <a:cs typeface="Arial"/>
                <a:sym typeface="Arial"/>
                <a:hlinkClick r:id="rId3"/>
              </a:rPr>
              <a:t>https://arxiv.org/pdf/1705.02550.pdf</a:t>
            </a:r>
            <a:r>
              <a:rPr lang="en-US" altLang="zh-TW" sz="1400" dirty="0"/>
              <a:t>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dk2"/>
              </a:buClr>
              <a:buSzPts val="1100"/>
            </a:pPr>
            <a:r>
              <a:rPr lang="en-US" altLang="zh-TW" sz="1400" dirty="0"/>
              <a:t>Toward Low-Flying Autonomous MAV Trail Navigation using Deep Neural Networks for Environmental Awareness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45277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70C570-A684-48B0-8E1B-DB26C39B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26D86EA6-1C16-484D-A7B9-42E5DA7C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Edge Server &amp; Display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179628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zh-TW" altLang="en-US" sz="60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90482" y="249841"/>
            <a:ext cx="8681181" cy="635831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Scenario </a:t>
            </a:r>
            <a:endParaRPr lang="en-US" altLang="zh-TW" sz="36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System</a:t>
            </a:r>
            <a:r>
              <a:rPr lang="en-US" altLang="zh-TW" sz="4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Architecture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Specification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Edge Server &amp; Display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Porter’s 5 Force Analysis</a:t>
            </a:r>
          </a:p>
          <a:p>
            <a:pPr>
              <a:lnSpc>
                <a:spcPct val="150000"/>
              </a:lnSpc>
            </a:pPr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Team Member Task Partition</a:t>
            </a:r>
          </a:p>
        </p:txBody>
      </p:sp>
    </p:spTree>
    <p:extLst>
      <p:ext uri="{BB962C8B-B14F-4D97-AF65-F5344CB8AC3E}">
        <p14:creationId xmlns:p14="http://schemas.microsoft.com/office/powerpoint/2010/main" val="43223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b="1" dirty="0">
                <a:solidFill>
                  <a:srgbClr val="000000"/>
                </a:solidFill>
                <a:ea typeface="Century"/>
                <a:cs typeface="Century"/>
                <a:sym typeface="Century"/>
              </a:rPr>
              <a:t>Edge Server</a:t>
            </a:r>
            <a:endParaRPr dirty="0"/>
          </a:p>
        </p:txBody>
      </p:sp>
      <p:sp>
        <p:nvSpPr>
          <p:cNvPr id="591" name="Google Shape;591;p22"/>
          <p:cNvSpPr txBox="1">
            <a:spLocks noGrp="1"/>
          </p:cNvSpPr>
          <p:nvPr>
            <p:ph type="sldNum" idx="12"/>
          </p:nvPr>
        </p:nvSpPr>
        <p:spPr>
          <a:xfrm>
            <a:off x="-26792" y="6246226"/>
            <a:ext cx="636392" cy="58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592" name="Google Shape;592;p22" descr="「Lidar cave」的圖片搜尋結果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51934" y="1621097"/>
            <a:ext cx="2587325" cy="1512168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2"/>
          <p:cNvSpPr txBox="1"/>
          <p:nvPr/>
        </p:nvSpPr>
        <p:spPr>
          <a:xfrm>
            <a:off x="6663408" y="3160843"/>
            <a:ext cx="21643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cs typeface="Arial"/>
                <a:sym typeface="Arial"/>
              </a:rPr>
              <a:t>Making the module</a:t>
            </a:r>
            <a:endParaRPr sz="160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594" name="Google Shape;594;p22" descr="「Lidar cave」的圖片搜尋結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1933" y="4405680"/>
            <a:ext cx="2587326" cy="178178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2"/>
          <p:cNvSpPr txBox="1"/>
          <p:nvPr/>
        </p:nvSpPr>
        <p:spPr>
          <a:xfrm>
            <a:off x="6451933" y="6185098"/>
            <a:ext cx="258732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zh-TW"/>
            </a:defPPr>
            <a:lvl1pPr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cs typeface="Arial"/>
              </a:defRPr>
            </a:lvl1pPr>
          </a:lstStyle>
          <a:p>
            <a:r>
              <a:rPr lang="en-US" dirty="0">
                <a:sym typeface="Arial"/>
              </a:rPr>
              <a:t>Recognition environment</a:t>
            </a:r>
            <a:endParaRPr dirty="0">
              <a:sym typeface="Arial"/>
            </a:endParaRPr>
          </a:p>
        </p:txBody>
      </p:sp>
      <p:pic>
        <p:nvPicPr>
          <p:cNvPr id="596" name="Google Shape;596;p22" descr="「WiGiG」的圖片搜尋結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94087" y="3330191"/>
            <a:ext cx="2177982" cy="113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86934" y="5057200"/>
            <a:ext cx="2592288" cy="14401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22"/>
          <p:cNvCxnSpPr>
            <a:stCxn id="596" idx="2"/>
            <a:endCxn id="597" idx="0"/>
          </p:cNvCxnSpPr>
          <p:nvPr/>
        </p:nvCxnSpPr>
        <p:spPr>
          <a:xfrm>
            <a:off x="10783078" y="4461405"/>
            <a:ext cx="0" cy="595800"/>
          </a:xfrm>
          <a:prstGeom prst="straightConnector1">
            <a:avLst/>
          </a:prstGeom>
          <a:noFill/>
          <a:ln w="38100" cap="flat" cmpd="sng">
            <a:solidFill>
              <a:srgbClr val="274851"/>
            </a:solidFill>
            <a:prstDash val="dash"/>
            <a:miter lim="800000"/>
            <a:headEnd type="none" w="med" len="med"/>
            <a:tailEnd type="arrow" w="med" len="med"/>
          </a:ln>
        </p:spPr>
      </p:cxnSp>
      <p:sp>
        <p:nvSpPr>
          <p:cNvPr id="599" name="Google Shape;599;p22"/>
          <p:cNvSpPr txBox="1"/>
          <p:nvPr/>
        </p:nvSpPr>
        <p:spPr>
          <a:xfrm>
            <a:off x="10719807" y="4538738"/>
            <a:ext cx="14854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cs typeface="Arial"/>
                <a:sym typeface="Arial"/>
              </a:rPr>
              <a:t>Project to VR</a:t>
            </a:r>
            <a:endParaRPr sz="1600" dirty="0">
              <a:solidFill>
                <a:srgbClr val="000000"/>
              </a:solidFill>
              <a:cs typeface="Arial"/>
              <a:sym typeface="Arial"/>
            </a:endParaRPr>
          </a:p>
        </p:txBody>
      </p:sp>
      <p:pic>
        <p:nvPicPr>
          <p:cNvPr id="601" name="Google Shape;601;p22" descr="「Lidar cave」的圖片搜尋結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519920" y="2048234"/>
            <a:ext cx="2670076" cy="166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2" descr="「Lidar cave」的圖片搜尋結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32699" y="2228936"/>
            <a:ext cx="2670076" cy="166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2" descr="「Lidar cave」的圖片搜尋結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45478" y="2409638"/>
            <a:ext cx="2670076" cy="166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2" descr="「Lidar cave」的圖片搜尋結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743" y="2590340"/>
            <a:ext cx="2670076" cy="166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2" descr="「Lidar cave」的圖片搜尋結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8964" y="2771042"/>
            <a:ext cx="2670076" cy="166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2" descr="「Lidar cave」的圖片搜尋結果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6184" y="2951745"/>
            <a:ext cx="2670076" cy="1668798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2"/>
          <p:cNvSpPr/>
          <p:nvPr/>
        </p:nvSpPr>
        <p:spPr>
          <a:xfrm>
            <a:off x="156174" y="4605413"/>
            <a:ext cx="2991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360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LiDAR and SLAM information</a:t>
            </a:r>
            <a:endParaRPr sz="1600" b="0" i="0" u="none" strike="noStrike" cap="none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22"/>
          <p:cNvCxnSpPr>
            <a:stCxn id="594" idx="3"/>
            <a:endCxn id="596" idx="1"/>
          </p:cNvCxnSpPr>
          <p:nvPr/>
        </p:nvCxnSpPr>
        <p:spPr>
          <a:xfrm rot="10800000" flipH="1">
            <a:off x="9039259" y="3895871"/>
            <a:ext cx="654900" cy="14007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274851"/>
            </a:solidFill>
            <a:prstDash val="solid"/>
            <a:miter lim="800000"/>
            <a:headEnd type="none" w="med" len="med"/>
            <a:tailEnd type="arrow" w="med" len="med"/>
          </a:ln>
        </p:spPr>
      </p:cxnSp>
      <p:cxnSp>
        <p:nvCxnSpPr>
          <p:cNvPr id="609" name="Google Shape;609;p22"/>
          <p:cNvCxnSpPr>
            <a:stCxn id="592" idx="3"/>
            <a:endCxn id="596" idx="1"/>
          </p:cNvCxnSpPr>
          <p:nvPr/>
        </p:nvCxnSpPr>
        <p:spPr>
          <a:xfrm>
            <a:off x="9039259" y="2377181"/>
            <a:ext cx="654828" cy="151861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274851"/>
            </a:solidFill>
            <a:prstDash val="solid"/>
            <a:miter lim="800000"/>
            <a:headEnd type="none" w="med" len="med"/>
            <a:tailEnd type="arrow" w="med" len="med"/>
          </a:ln>
        </p:spPr>
      </p:cxnSp>
      <p:cxnSp>
        <p:nvCxnSpPr>
          <p:cNvPr id="610" name="Google Shape;610;p22"/>
          <p:cNvCxnSpPr>
            <a:cxnSpLocks/>
            <a:endCxn id="592" idx="1"/>
          </p:cNvCxnSpPr>
          <p:nvPr/>
        </p:nvCxnSpPr>
        <p:spPr>
          <a:xfrm flipV="1">
            <a:off x="5579530" y="2377181"/>
            <a:ext cx="872404" cy="1567324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274851"/>
            </a:solidFill>
            <a:prstDash val="solid"/>
            <a:miter lim="800000"/>
            <a:headEnd type="none" w="med" len="med"/>
            <a:tailEnd type="arrow" w="med" len="med"/>
          </a:ln>
        </p:spPr>
      </p:cxnSp>
      <p:cxnSp>
        <p:nvCxnSpPr>
          <p:cNvPr id="611" name="Google Shape;611;p22"/>
          <p:cNvCxnSpPr>
            <a:cxnSpLocks/>
            <a:endCxn id="594" idx="1"/>
          </p:cNvCxnSpPr>
          <p:nvPr/>
        </p:nvCxnSpPr>
        <p:spPr>
          <a:xfrm>
            <a:off x="5579530" y="3944505"/>
            <a:ext cx="872403" cy="1352066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274851"/>
            </a:solidFill>
            <a:prstDash val="solid"/>
            <a:miter lim="800000"/>
            <a:headEnd type="none" w="med" len="med"/>
            <a:tailEnd type="arrow" w="med" len="med"/>
          </a:ln>
        </p:spPr>
      </p:cxnSp>
      <p:cxnSp>
        <p:nvCxnSpPr>
          <p:cNvPr id="612" name="Google Shape;612;p22"/>
          <p:cNvCxnSpPr>
            <a:cxnSpLocks/>
            <a:stCxn id="606" idx="3"/>
          </p:cNvCxnSpPr>
          <p:nvPr/>
        </p:nvCxnSpPr>
        <p:spPr>
          <a:xfrm>
            <a:off x="3086260" y="3786144"/>
            <a:ext cx="327414" cy="0"/>
          </a:xfrm>
          <a:prstGeom prst="straightConnector1">
            <a:avLst/>
          </a:prstGeom>
          <a:noFill/>
          <a:ln w="38100" cap="flat" cmpd="sng">
            <a:solidFill>
              <a:srgbClr val="274851"/>
            </a:solidFill>
            <a:prstDash val="solid"/>
            <a:miter lim="800000"/>
            <a:headEnd type="none" w="med" len="med"/>
            <a:tailEnd type="arrow" w="med" len="med"/>
          </a:ln>
        </p:spPr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E6BF59A6-AB41-4E84-9A27-D3B2D32DB4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86" y="3007929"/>
            <a:ext cx="2225441" cy="16694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ndara"/>
              <a:buNone/>
            </a:pPr>
            <a:r>
              <a:rPr lang="en-US" b="1" dirty="0"/>
              <a:t>VR Headset</a:t>
            </a:r>
            <a:endParaRPr b="1" dirty="0"/>
          </a:p>
        </p:txBody>
      </p:sp>
      <p:sp>
        <p:nvSpPr>
          <p:cNvPr id="620" name="Google Shape;620;p23"/>
          <p:cNvSpPr txBox="1">
            <a:spLocks noGrp="1"/>
          </p:cNvSpPr>
          <p:nvPr>
            <p:ph type="body" idx="1"/>
          </p:nvPr>
        </p:nvSpPr>
        <p:spPr>
          <a:xfrm>
            <a:off x="838200" y="1388962"/>
            <a:ext cx="10515600" cy="47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rgbClr val="2D2E2D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>
                <a:solidFill>
                  <a:srgbClr val="2D2E2D"/>
                </a:solidFill>
              </a:rPr>
              <a:t>Prototype – HTC VIVE Pro</a:t>
            </a:r>
            <a:endParaRPr sz="2800" dirty="0">
              <a:solidFill>
                <a:srgbClr val="2D2E2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800" dirty="0">
                <a:solidFill>
                  <a:srgbClr val="2D2E2D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800" dirty="0">
                <a:solidFill>
                  <a:srgbClr val="2D2E2D"/>
                </a:solidFill>
              </a:rPr>
              <a:t>Interact with the virtual reconstructed world</a:t>
            </a:r>
            <a:endParaRPr sz="2800" dirty="0">
              <a:solidFill>
                <a:srgbClr val="2D2E2D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2D2E2D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400" dirty="0">
                <a:solidFill>
                  <a:srgbClr val="2D2E2D"/>
                </a:solidFill>
              </a:rPr>
              <a:t>Head motion – Gyroscope</a:t>
            </a:r>
            <a:endParaRPr sz="2400" dirty="0">
              <a:solidFill>
                <a:srgbClr val="2D2E2D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rgbClr val="2D2E2D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400" dirty="0">
                <a:solidFill>
                  <a:srgbClr val="2D2E2D"/>
                </a:solidFill>
              </a:rPr>
              <a:t>Gesture – Camera</a:t>
            </a:r>
            <a:endParaRPr sz="2400" dirty="0">
              <a:solidFill>
                <a:srgbClr val="2D2E2D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400" dirty="0">
                <a:solidFill>
                  <a:srgbClr val="2D2E2D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2400" dirty="0">
                <a:solidFill>
                  <a:srgbClr val="2D2E2D"/>
                </a:solidFill>
              </a:rPr>
              <a:t>Voice – Microphone</a:t>
            </a:r>
            <a:endParaRPr sz="2800" dirty="0">
              <a:solidFill>
                <a:srgbClr val="2D2E2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dirty="0">
                <a:ea typeface="Arial"/>
                <a:cs typeface="Arial"/>
                <a:sym typeface="Arial"/>
              </a:rPr>
              <a:t>• </a:t>
            </a:r>
            <a:r>
              <a:rPr lang="en-US" sz="2800" dirty="0" err="1"/>
              <a:t>WiGig</a:t>
            </a:r>
            <a:r>
              <a:rPr lang="en-US" sz="2800" dirty="0"/>
              <a:t> – Wireless Projection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200" dirty="0"/>
              <a:t>	</a:t>
            </a:r>
            <a:r>
              <a:rPr lang="en-US" sz="2400" dirty="0">
                <a:ea typeface="Arial"/>
                <a:cs typeface="Arial"/>
                <a:sym typeface="Arial"/>
              </a:rPr>
              <a:t>• </a:t>
            </a:r>
            <a:r>
              <a:rPr lang="en-US" sz="2400" dirty="0"/>
              <a:t>IEEE 802.11ad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2400" dirty="0"/>
              <a:t>	</a:t>
            </a:r>
            <a:r>
              <a:rPr lang="en-US" sz="2400" dirty="0">
                <a:ea typeface="Arial"/>
                <a:cs typeface="Arial"/>
                <a:sym typeface="Arial"/>
              </a:rPr>
              <a:t>• </a:t>
            </a:r>
            <a:r>
              <a:rPr lang="en-US" sz="2400" dirty="0"/>
              <a:t>2.4GHz, 5GHz, 60GHz</a:t>
            </a:r>
            <a:endParaRPr sz="24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600"/>
              <a:buNone/>
            </a:pPr>
            <a:r>
              <a:rPr lang="en-US" sz="2400" dirty="0"/>
              <a:t>	</a:t>
            </a:r>
            <a:r>
              <a:rPr lang="en-US" sz="2400" dirty="0">
                <a:ea typeface="Arial"/>
                <a:cs typeface="Arial"/>
                <a:sym typeface="Arial"/>
              </a:rPr>
              <a:t>• </a:t>
            </a:r>
            <a:r>
              <a:rPr lang="en-US" sz="2400" dirty="0"/>
              <a:t>Up to 8 Gbps</a:t>
            </a:r>
            <a:endParaRPr sz="2400" dirty="0"/>
          </a:p>
        </p:txBody>
      </p:sp>
      <p:sp>
        <p:nvSpPr>
          <p:cNvPr id="621" name="Google Shape;621;p23"/>
          <p:cNvSpPr txBox="1">
            <a:spLocks noGrp="1"/>
          </p:cNvSpPr>
          <p:nvPr>
            <p:ph type="sldNum" idx="12"/>
          </p:nvPr>
        </p:nvSpPr>
        <p:spPr>
          <a:xfrm>
            <a:off x="-26792" y="6246226"/>
            <a:ext cx="6363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622" name="Google Shape;622;p23"/>
          <p:cNvGrpSpPr/>
          <p:nvPr/>
        </p:nvGrpSpPr>
        <p:grpSpPr>
          <a:xfrm>
            <a:off x="7680176" y="3545945"/>
            <a:ext cx="4032156" cy="2893419"/>
            <a:chOff x="8562225" y="1192225"/>
            <a:chExt cx="2791579" cy="2157175"/>
          </a:xfrm>
        </p:grpSpPr>
        <p:pic>
          <p:nvPicPr>
            <p:cNvPr id="623" name="Google Shape;623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562225" y="1192225"/>
              <a:ext cx="2791579" cy="19735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23"/>
            <p:cNvSpPr txBox="1"/>
            <p:nvPr/>
          </p:nvSpPr>
          <p:spPr>
            <a:xfrm>
              <a:off x="8562263" y="3039200"/>
              <a:ext cx="2791500" cy="31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sng" strike="noStrike" cap="none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https://www.vive.com/tw/wireless-adapter/</a:t>
              </a:r>
              <a:endParaRPr sz="1400" b="0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BDA11-D942-4DE3-A8B6-612AE2FD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598ECF3-4056-4DE4-83D4-D7EC2F3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Porter’s 5 Force Analysis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992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58AE6E1-6ACE-4244-A8D0-C9BB2AF07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Porter’s 5 Force Analysis</a:t>
            </a:r>
            <a:endParaRPr lang="zh-TW" altLang="en-US" b="1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D7F2B59-BC5D-4B13-8C4D-E03E2E461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/>
              <a:t>買方的議價能力</a:t>
            </a:r>
            <a:endParaRPr lang="en-US" altLang="zh-TW" dirty="0"/>
          </a:p>
          <a:p>
            <a:pPr lvl="1"/>
            <a:r>
              <a:rPr lang="zh-TW" altLang="en-US" dirty="0"/>
              <a:t>低，市場上暫無類似產品</a:t>
            </a:r>
          </a:p>
          <a:p>
            <a:r>
              <a:rPr lang="zh-TW" altLang="en-US" dirty="0"/>
              <a:t>供應商的議價能力</a:t>
            </a:r>
            <a:endParaRPr lang="en-US" altLang="zh-TW" dirty="0"/>
          </a:p>
          <a:p>
            <a:pPr lvl="1"/>
            <a:r>
              <a:rPr lang="zh-TW" altLang="en-US" dirty="0"/>
              <a:t>高，部分元件或技術只有單一廠商提供</a:t>
            </a:r>
          </a:p>
          <a:p>
            <a:r>
              <a:rPr lang="zh-TW" altLang="en-US" dirty="0"/>
              <a:t>潛在進入者的威脅</a:t>
            </a:r>
            <a:endParaRPr lang="en-US" altLang="zh-TW" dirty="0"/>
          </a:p>
          <a:p>
            <a:pPr lvl="1"/>
            <a:r>
              <a:rPr lang="zh-TW" altLang="en-US" dirty="0"/>
              <a:t>中，工研院目前研發「無人機隧道飛行解決方案」</a:t>
            </a:r>
            <a:endParaRPr lang="en-US" altLang="zh-TW" dirty="0"/>
          </a:p>
          <a:p>
            <a:r>
              <a:rPr lang="zh-TW" altLang="en-US" dirty="0"/>
              <a:t>替代品的威脅</a:t>
            </a:r>
            <a:endParaRPr lang="en-US" altLang="zh-TW" dirty="0"/>
          </a:p>
          <a:p>
            <a:pPr lvl="1"/>
            <a:r>
              <a:rPr lang="zh-TW" altLang="en-US" dirty="0"/>
              <a:t>中，履帶機器人也可達到類似效果</a:t>
            </a:r>
          </a:p>
          <a:p>
            <a:r>
              <a:rPr lang="zh-TW" altLang="en-US" dirty="0"/>
              <a:t>現有競爭者的威脅</a:t>
            </a:r>
            <a:endParaRPr lang="en-US" altLang="zh-TW" dirty="0"/>
          </a:p>
          <a:p>
            <a:pPr lvl="1"/>
            <a:r>
              <a:rPr lang="zh-TW" altLang="en-US" dirty="0"/>
              <a:t>低，市場上暫無類似產品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5C73B4-3960-4358-903A-D7DB6E91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626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42097A-FA30-4436-85F6-04A1185A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EDD411-CDC7-4CF1-81D2-688BCD39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71" y="2766219"/>
            <a:ext cx="11864056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Team Member Task Partition</a:t>
            </a:r>
            <a:endParaRPr lang="zh-TW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35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523240" y="620392"/>
            <a:ext cx="3374136" cy="550468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altLang="zh-TW" sz="5400" b="1" kern="1200" dirty="0">
                <a:latin typeface="+mj-lt"/>
                <a:ea typeface="+mj-ea"/>
                <a:cs typeface="+mj-cs"/>
              </a:rPr>
              <a:t>Team Member Task Partition</a:t>
            </a:r>
          </a:p>
        </p:txBody>
      </p:sp>
      <p:graphicFrame>
        <p:nvGraphicFramePr>
          <p:cNvPr id="8" name="內容版面配置區 5">
            <a:extLst>
              <a:ext uri="{FF2B5EF4-FFF2-40B4-BE49-F238E27FC236}">
                <a16:creationId xmlns:a16="http://schemas.microsoft.com/office/drawing/2014/main" id="{F3EBBAF9-70B1-4F2B-B043-00D4A9D017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276617"/>
              </p:ext>
            </p:extLst>
          </p:nvPr>
        </p:nvGraphicFramePr>
        <p:xfrm>
          <a:off x="4463288" y="620392"/>
          <a:ext cx="7098792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11E917D-2106-4086-843B-BD215598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7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42097A-FA30-4436-85F6-04A1185A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EDD411-CDC7-4CF1-81D2-688BCD39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71" y="2766219"/>
            <a:ext cx="11864056" cy="1325563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Reference</a:t>
            </a:r>
            <a:endParaRPr lang="zh-TW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150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3DC6C-BBC9-451A-8558-E73C90B5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Reference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63A37-A620-47F4-8FCE-4E00213F7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Clr>
                <a:srgbClr val="2D2E2D"/>
              </a:buClr>
              <a:buSzPts val="3600"/>
              <a:buFont typeface="Arial"/>
              <a:buChar char="•"/>
            </a:pPr>
            <a:r>
              <a:rPr lang="en-US" altLang="zh-TW" sz="2600" kern="0" dirty="0">
                <a:solidFill>
                  <a:srgbClr val="2D2E2D"/>
                </a:solidFill>
                <a:sym typeface="Century"/>
              </a:rPr>
              <a:t>5G</a:t>
            </a: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https://kknews.cc/zh-tw/tech/kxngorr.html</a:t>
            </a:r>
            <a:endParaRPr lang="en-US" altLang="zh-TW" sz="1400" kern="0" dirty="0">
              <a:solidFill>
                <a:srgbClr val="2D2E2D"/>
              </a:solidFill>
              <a:sym typeface="Century"/>
            </a:endParaRP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https://kknews.cc/zh-tw/tech/n4kb83.html</a:t>
            </a:r>
            <a:endParaRPr lang="en-US" altLang="zh-TW" sz="1400" kern="0" dirty="0">
              <a:solidFill>
                <a:srgbClr val="2D2E2D"/>
              </a:solidFill>
              <a:sym typeface="Century"/>
            </a:endParaRP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https://meethub.bnext.com.tw/%E3%80%905g%E7%A7%91%E6%99%AE%E3%80%91%E5%8F%AA%E8%A6%819%E5%BC%B5%E5%9C%96%EF%BC%8C%E7%9C%8B%E6%87%82%E4%BB%80%E9%BA%BC%E6%98%AF5g%EF%BD%9C%E5%A4%A7%E5%92%8C%E6%9C%89%E8%A9%B1%E8%AA%AA/</a:t>
            </a:r>
            <a:endParaRPr lang="en-US" altLang="zh-TW" sz="1400" kern="0" dirty="0">
              <a:solidFill>
                <a:srgbClr val="2D2E2D"/>
              </a:solidFill>
              <a:sym typeface="Century"/>
            </a:endParaRP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https://www.bnext.com.tw/article/54075/5g-4g-difference</a:t>
            </a:r>
            <a:endParaRPr lang="en-US" altLang="zh-TW" sz="1400" kern="0" dirty="0">
              <a:solidFill>
                <a:srgbClr val="2D2E2D"/>
              </a:solidFill>
              <a:sym typeface="Century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2D2E2D"/>
              </a:buClr>
              <a:buSzPts val="3600"/>
              <a:buFont typeface="Arial"/>
              <a:buChar char="•"/>
            </a:pPr>
            <a:r>
              <a:rPr lang="en-US" altLang="zh-TW" sz="2600" kern="0" dirty="0">
                <a:solidFill>
                  <a:srgbClr val="2D2E2D"/>
                </a:solidFill>
                <a:sym typeface="Century"/>
              </a:rPr>
              <a:t>SLAM</a:t>
            </a:r>
            <a:endParaRPr lang="en-US" altLang="zh-TW" kern="0" dirty="0">
              <a:solidFill>
                <a:srgbClr val="2D2E2D"/>
              </a:solidFill>
              <a:sym typeface="Century"/>
            </a:endParaRP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</a:rPr>
              <a:t>https://deepai.org/publication/eslam-an-energy-efficient-accelerator-for-real-time-orb-slam-on-fpga-platform</a:t>
            </a:r>
            <a:endParaRPr lang="en-US" altLang="zh-TW" sz="3600" kern="0" dirty="0">
              <a:solidFill>
                <a:srgbClr val="2D2E2D"/>
              </a:solidFill>
              <a:sym typeface="Century"/>
            </a:endParaRP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</a:rPr>
              <a:t>https://kknews.cc/zh-tw/tech/grqxjv9.html</a:t>
            </a:r>
            <a:endParaRPr lang="en-US" altLang="zh-TW" sz="3600" kern="0" dirty="0">
              <a:solidFill>
                <a:srgbClr val="2D2E2D"/>
              </a:solidFill>
              <a:sym typeface="Century"/>
            </a:endParaRP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</a:rPr>
              <a:t>https://www.leiphone.com/news/201607/GLQj0wrjKD4eHvq5.html</a:t>
            </a:r>
            <a:endParaRPr lang="en-US" altLang="zh-TW" sz="3600" kern="0" dirty="0">
              <a:solidFill>
                <a:srgbClr val="2D2E2D"/>
              </a:solidFill>
              <a:sym typeface="Century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2D2E2D"/>
              </a:buClr>
              <a:buSzPts val="3600"/>
              <a:buFont typeface="Arial"/>
              <a:buChar char="•"/>
            </a:pPr>
            <a:r>
              <a:rPr lang="en-US" altLang="zh-TW" sz="2600" kern="0" dirty="0">
                <a:solidFill>
                  <a:srgbClr val="2D2E2D"/>
                </a:solidFill>
                <a:sym typeface="Century"/>
              </a:rPr>
              <a:t>Edge server</a:t>
            </a: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https://twitter.com/geoslamltd/status/576340766605361152</a:t>
            </a:r>
            <a:endParaRPr lang="en-US" altLang="zh-TW" sz="1400" u="sng" kern="0" dirty="0">
              <a:solidFill>
                <a:srgbClr val="4F91A1"/>
              </a:solidFill>
              <a:sym typeface="Century"/>
            </a:endParaRP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https://en.wikipedia.org/wiki/WiGig</a:t>
            </a:r>
            <a:endParaRPr lang="en-US" altLang="zh-TW" sz="1400" u="sng" kern="0" dirty="0">
              <a:solidFill>
                <a:srgbClr val="4F91A1"/>
              </a:solidFill>
              <a:sym typeface="Century"/>
            </a:endParaRP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https://shilfa.com/argentina/map-on-mars-with-lidar-equipped-space-drones/</a:t>
            </a:r>
            <a:endParaRPr lang="en-US" altLang="zh-TW" sz="1400" u="sng" kern="0" dirty="0">
              <a:solidFill>
                <a:srgbClr val="4F91A1"/>
              </a:solidFill>
              <a:sym typeface="Century"/>
            </a:endParaRP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https://www.coolaler.com/threads/intel-xe-gpu.357788/</a:t>
            </a:r>
            <a:endParaRPr lang="en-US" altLang="zh-TW" sz="2800" kern="0" dirty="0">
              <a:solidFill>
                <a:srgbClr val="2D2E2D"/>
              </a:solidFill>
              <a:sym typeface="Century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18277F-D220-4B9A-BCFD-145C1F42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892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3DC6C-BBC9-451A-8558-E73C90B5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Reference (Cont’d)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63A37-A620-47F4-8FCE-4E00213F7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600"/>
              </a:spcBef>
              <a:buClr>
                <a:srgbClr val="2D2E2D"/>
              </a:buClr>
              <a:buSzPts val="3600"/>
              <a:buFont typeface="Arial"/>
              <a:buChar char="•"/>
            </a:pPr>
            <a:r>
              <a:rPr lang="en-US" altLang="zh-TW" sz="2600" kern="0" dirty="0">
                <a:solidFill>
                  <a:srgbClr val="2D2E2D"/>
                </a:solidFill>
                <a:sym typeface="Century"/>
              </a:rPr>
              <a:t>LiDAR</a:t>
            </a: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</a:rPr>
              <a:t>IR sensor: https://global.sharp/products/device/lineup/data/pdf/datasheet/gp2y0a21yk_e.pdf</a:t>
            </a: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zh-TW" altLang="en-US" sz="1400" u="sng" kern="0" dirty="0">
                <a:solidFill>
                  <a:srgbClr val="4F91A1"/>
                </a:solidFill>
                <a:sym typeface="Century"/>
              </a:rPr>
              <a:t>超音波</a:t>
            </a:r>
            <a:r>
              <a:rPr lang="en-US" altLang="zh-TW" sz="1400" u="sng" kern="0" dirty="0">
                <a:solidFill>
                  <a:srgbClr val="4F91A1"/>
                </a:solidFill>
                <a:sym typeface="Century"/>
              </a:rPr>
              <a:t>: https://shop.cpu.com.tw/product/45466/info/</a:t>
            </a: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sym typeface="Century"/>
              </a:rPr>
              <a:t>3D lidar: https://www.sick.com/tw/zf/detection-and-ranging-solutions/3d-lidar/mrs1000/mrs1104c-011010/p/p495197?ff_data=JmZmX2lkPXA0OTUxOTcmZmZfbWFzdGVySWQ9cDQ5NTE5NyZmZl90aXRsZT1NUlMxMTA0Qy0wMTEwMTAmZmZfcXVlcnk9JmZmX3Bvcz0yJmZmX29yaWdQb3M9MiZmZl9wYWdlPTEmZmZfcGFnZVNpemU9OCZmZl9vcmlnUGFnZVNpemU9OCZmZl9zaW1pPTkyLjA=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2D2E2D"/>
              </a:buClr>
              <a:buSzPts val="3600"/>
              <a:buFont typeface="Arial"/>
              <a:buChar char="•"/>
            </a:pPr>
            <a:r>
              <a:rPr lang="en-US" altLang="zh-TW" sz="2600" kern="0" dirty="0">
                <a:solidFill>
                  <a:srgbClr val="2D2E2D"/>
                </a:solidFill>
                <a:sym typeface="Century"/>
              </a:rPr>
              <a:t>VR</a:t>
            </a: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https://en.wikipedia.org/wiki/IEEE_802.11ad</a:t>
            </a:r>
            <a:endParaRPr lang="en-US" altLang="zh-TW" sz="1400" kern="0" dirty="0">
              <a:solidFill>
                <a:srgbClr val="2D2E2D"/>
              </a:solidFill>
              <a:sym typeface="Century"/>
            </a:endParaRP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https://ieeexplore.ieee.org/document/8316630</a:t>
            </a:r>
            <a:endParaRPr lang="en-US" altLang="zh-TW" sz="1400" kern="0" dirty="0">
              <a:solidFill>
                <a:srgbClr val="2D2E2D"/>
              </a:solidFill>
              <a:sym typeface="Century"/>
            </a:endParaRPr>
          </a:p>
          <a:p>
            <a:pPr lvl="1">
              <a:buClr>
                <a:srgbClr val="2D2E2D"/>
              </a:buClr>
              <a:buSzPts val="1600"/>
              <a:buFont typeface="Arial"/>
              <a:buChar char="•"/>
            </a:pPr>
            <a:r>
              <a:rPr lang="en-US" altLang="zh-TW" sz="1400" u="sng" kern="0" dirty="0">
                <a:solidFill>
                  <a:srgbClr val="4F91A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https://www.vive.com/tw/wireless-adapter/</a:t>
            </a:r>
            <a:endParaRPr lang="en-US" altLang="zh-TW" sz="1400" kern="0" dirty="0">
              <a:solidFill>
                <a:srgbClr val="2D2E2D"/>
              </a:solidFill>
              <a:sym typeface="Century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Clr>
                <a:srgbClr val="2D2E2D"/>
              </a:buClr>
              <a:buSzPts val="3600"/>
              <a:buFont typeface="Arial"/>
              <a:buChar char="•"/>
            </a:pPr>
            <a:r>
              <a:rPr lang="en-US" altLang="zh-TW" sz="2600" kern="0" dirty="0">
                <a:solidFill>
                  <a:srgbClr val="2D2E2D"/>
                </a:solidFill>
                <a:sym typeface="Century"/>
              </a:rPr>
              <a:t>HBM2</a:t>
            </a:r>
          </a:p>
          <a:p>
            <a:pPr lvl="1"/>
            <a:r>
              <a:rPr lang="en-US" altLang="zh-TW" sz="1400" u="sng" kern="0" dirty="0">
                <a:solidFill>
                  <a:srgbClr val="4F91A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https://blocksandfiles.com/2019/08/12/sk-hynix-high-bandwidth-memory/</a:t>
            </a:r>
            <a:endParaRPr lang="en-US" altLang="zh-TW" sz="1400" u="sng" kern="0" dirty="0">
              <a:solidFill>
                <a:srgbClr val="4F91A1"/>
              </a:solidFill>
            </a:endParaRPr>
          </a:p>
          <a:p>
            <a:pPr lvl="1"/>
            <a:r>
              <a:rPr lang="en-US" altLang="zh-TW" sz="1400" u="sng" kern="0" dirty="0">
                <a:solidFill>
                  <a:srgbClr val="4F91A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https://benchlife.info/sk-hynix-hbm2-will-mass-production-q3-and-for-amd-polaris-03092016/</a:t>
            </a:r>
            <a:endParaRPr lang="en-US" altLang="zh-TW" sz="1400" u="sng" kern="0" dirty="0">
              <a:solidFill>
                <a:srgbClr val="4F91A1"/>
              </a:solidFill>
            </a:endParaRPr>
          </a:p>
          <a:p>
            <a:pPr lvl="1"/>
            <a:r>
              <a:rPr lang="en-US" altLang="zh-TW" sz="1400" u="sng" kern="0" dirty="0">
                <a:solidFill>
                  <a:srgbClr val="4F91A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https://tcuvelier.wordpress.com/2019/03/25/samsung-annonce-ses-puces-de-memoire-hbm2e-nom-de-code-flashbolt/</a:t>
            </a:r>
            <a:endParaRPr lang="zh-TW" altLang="en-US" dirty="0"/>
          </a:p>
          <a:p>
            <a:endParaRPr lang="zh-TW" altLang="en-US" dirty="0"/>
          </a:p>
          <a:p>
            <a:pPr lvl="1">
              <a:spcBef>
                <a:spcPts val="0"/>
              </a:spcBef>
              <a:buClr>
                <a:srgbClr val="2D2E2D"/>
              </a:buClr>
              <a:buSzPts val="3600"/>
              <a:buFont typeface="Arial"/>
              <a:buChar char="•"/>
            </a:pPr>
            <a:endParaRPr lang="en-US" altLang="zh-TW" sz="2000" kern="0" dirty="0">
              <a:solidFill>
                <a:srgbClr val="2D2E2D"/>
              </a:solidFill>
              <a:sym typeface="Century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18277F-D220-4B9A-BCFD-145C1F42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634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3DC6C-BBC9-451A-8558-E73C90B5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Reference (Cont’d)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B63A37-A620-47F4-8FCE-4E00213F7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rgbClr val="2D2E2D"/>
              </a:buClr>
              <a:buSzPts val="3600"/>
              <a:buFont typeface="Arial"/>
              <a:buChar char="•"/>
            </a:pPr>
            <a:r>
              <a:rPr lang="en-US" altLang="zh-TW" sz="2600" kern="0" dirty="0" err="1">
                <a:solidFill>
                  <a:srgbClr val="2D2E2D"/>
                </a:solidFill>
                <a:sym typeface="Century"/>
              </a:rPr>
              <a:t>Chiplet</a:t>
            </a:r>
            <a:endParaRPr lang="en-US" altLang="zh-TW" sz="2600" kern="0" dirty="0">
              <a:solidFill>
                <a:srgbClr val="2D2E2D"/>
              </a:solidFill>
              <a:sym typeface="Century"/>
            </a:endParaRPr>
          </a:p>
          <a:p>
            <a:pPr lvl="1"/>
            <a:r>
              <a:rPr lang="en-US" altLang="zh-TW" sz="1400" u="sng" kern="0" dirty="0">
                <a:solidFill>
                  <a:srgbClr val="4F91A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https://www.mccoycomponents.com/blog/view/understanding-chiplet-in-one-article</a:t>
            </a:r>
            <a:endParaRPr lang="en-US" altLang="zh-TW" sz="1400" u="sng" kern="0" dirty="0">
              <a:solidFill>
                <a:srgbClr val="4F91A1"/>
              </a:solidFill>
            </a:endParaRPr>
          </a:p>
          <a:p>
            <a:pPr lvl="1"/>
            <a:r>
              <a:rPr lang="en-US" altLang="zh-TW" sz="1400" u="sng" kern="0" dirty="0">
                <a:solidFill>
                  <a:srgbClr val="4F91A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https://www.eetimes.com/chiplet-effort-plays-first-proposals/#</a:t>
            </a:r>
            <a:endParaRPr lang="en-US" altLang="zh-TW" sz="1400" u="sng" kern="0" dirty="0">
              <a:solidFill>
                <a:srgbClr val="4F91A1"/>
              </a:solidFill>
            </a:endParaRPr>
          </a:p>
          <a:p>
            <a:pPr lvl="1"/>
            <a:r>
              <a:rPr lang="en-US" altLang="zh-TW" sz="1400" u="sng" kern="0" dirty="0">
                <a:solidFill>
                  <a:srgbClr val="4F91A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https://www.slideshare.net/Netronome/odsa-subproject-launch-136606539</a:t>
            </a:r>
            <a:endParaRPr lang="en-US" altLang="zh-TW" sz="1400" u="sng" kern="0" dirty="0">
              <a:solidFill>
                <a:srgbClr val="4F91A1"/>
              </a:solidFill>
            </a:endParaRPr>
          </a:p>
          <a:p>
            <a:pPr lvl="1"/>
            <a:r>
              <a:rPr lang="en-US" altLang="zh-TW" sz="1400" u="sng" kern="0" dirty="0">
                <a:solidFill>
                  <a:srgbClr val="4F91A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https://www.anandtech.com/show/14211/intels-interconnected-future-chipslets-emib-foveros</a:t>
            </a:r>
            <a:endParaRPr lang="en-US" altLang="zh-TW" sz="1400" u="sng" kern="0" dirty="0">
              <a:solidFill>
                <a:srgbClr val="4F91A1"/>
              </a:solidFill>
            </a:endParaRPr>
          </a:p>
          <a:p>
            <a:pPr lvl="1"/>
            <a:r>
              <a:rPr lang="en-US" altLang="zh-TW" sz="1400" u="sng" kern="0" dirty="0">
                <a:solidFill>
                  <a:srgbClr val="4F91A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https://www.mooreelite.com/?p=6793</a:t>
            </a:r>
            <a:endParaRPr lang="en-US" altLang="zh-TW" sz="1400" u="sng" kern="0" dirty="0">
              <a:solidFill>
                <a:srgbClr val="4F91A1"/>
              </a:solidFill>
            </a:endParaRPr>
          </a:p>
          <a:p>
            <a:r>
              <a:rPr lang="en-US" altLang="zh-TW" sz="2600" kern="0" dirty="0">
                <a:solidFill>
                  <a:srgbClr val="2D2E2D"/>
                </a:solidFill>
              </a:rPr>
              <a:t>Drone</a:t>
            </a:r>
          </a:p>
          <a:p>
            <a:pPr lvl="1"/>
            <a:r>
              <a:rPr lang="en-US" altLang="zh-TW" sz="1400" u="sng" kern="0" dirty="0">
                <a:solidFill>
                  <a:srgbClr val="4F91A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https://www.dji.com/tw/mavic/info#specs</a:t>
            </a:r>
            <a:endParaRPr lang="zh-TW" altLang="en-US" sz="1400" u="sng" kern="0" dirty="0">
              <a:solidFill>
                <a:srgbClr val="4F91A1"/>
              </a:solidFill>
            </a:endParaRPr>
          </a:p>
          <a:p>
            <a:pPr lvl="1">
              <a:spcBef>
                <a:spcPts val="0"/>
              </a:spcBef>
              <a:buClr>
                <a:srgbClr val="2D2E2D"/>
              </a:buClr>
              <a:buSzPts val="3600"/>
              <a:buFont typeface="Arial"/>
              <a:buChar char="•"/>
            </a:pPr>
            <a:endParaRPr lang="en-US" altLang="zh-TW" sz="2200" kern="0" dirty="0">
              <a:solidFill>
                <a:srgbClr val="2D2E2D"/>
              </a:solidFill>
              <a:sym typeface="Century"/>
            </a:endParaRPr>
          </a:p>
          <a:p>
            <a:pPr lvl="0">
              <a:spcBef>
                <a:spcPts val="0"/>
              </a:spcBef>
              <a:buClr>
                <a:srgbClr val="2D2E2D"/>
              </a:buClr>
              <a:buSzPts val="3600"/>
              <a:buFont typeface="Arial"/>
              <a:buChar char="•"/>
            </a:pPr>
            <a:endParaRPr lang="en-US" altLang="zh-TW" sz="2800" kern="0" dirty="0">
              <a:solidFill>
                <a:srgbClr val="2D2E2D"/>
              </a:solidFill>
              <a:sym typeface="Century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18277F-D220-4B9A-BCFD-145C1F42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389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D0ECF01-31E5-4042-AA49-F03EE7C0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TW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Application Scenario </a:t>
            </a:r>
            <a:endParaRPr lang="zh-TW" altLang="en-US" sz="6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A9A218-3459-4E92-906A-3CAFB4EB7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859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589F3CE-4268-4CFA-92E0-C5C4398209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11759" y="643466"/>
            <a:ext cx="5368482" cy="557106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9EB5D40-167D-4596-B5C6-FDF9B4B143F0}" type="slidenum">
              <a:rPr lang="en-US" altLang="zh-TW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altLang="zh-TW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111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2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Target Market</a:t>
            </a:r>
            <a:endParaRPr lang="en-US" altLang="zh-TW" sz="4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96" name="Google Shape;396;p13"/>
          <p:cNvSpPr txBox="1">
            <a:spLocks noGrp="1"/>
          </p:cNvSpPr>
          <p:nvPr>
            <p:ph idx="1"/>
          </p:nvPr>
        </p:nvSpPr>
        <p:spPr>
          <a:xfrm>
            <a:off x="838200" y="1388962"/>
            <a:ext cx="10515600" cy="478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TW" altLang="en-US" sz="2800" dirty="0">
                <a:latin typeface="+mn-ea"/>
              </a:rPr>
              <a:t>急難救助（公益） 、地形探勘、巡訪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+mn-ea"/>
              </a:rPr>
              <a:t>難以抵達（上山、下海、半封閉環境與倒塌建築）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+mn-ea"/>
              </a:rPr>
              <a:t>情境險惡、地形複雜</a:t>
            </a:r>
          </a:p>
          <a:p>
            <a:r>
              <a:rPr lang="zh-TW" altLang="en-US" sz="2800" dirty="0">
                <a:latin typeface="+mn-ea"/>
              </a:rPr>
              <a:t>避免將人員置於險境</a:t>
            </a:r>
          </a:p>
          <a:p>
            <a:r>
              <a:rPr lang="zh-TW" altLang="en-US" sz="2800" dirty="0">
                <a:latin typeface="+mn-ea"/>
              </a:rPr>
              <a:t>新科技導入</a:t>
            </a:r>
          </a:p>
          <a:p>
            <a:pPr marL="971550" lvl="1" indent="-514350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+mn-ea"/>
              </a:rPr>
              <a:t>運用最少人力</a:t>
            </a:r>
          </a:p>
          <a:p>
            <a:pPr marL="971550" lvl="1" indent="-514350">
              <a:lnSpc>
                <a:spcPct val="150000"/>
              </a:lnSpc>
              <a:spcBef>
                <a:spcPts val="0"/>
              </a:spcBef>
              <a:buSzPts val="2400"/>
              <a:buFont typeface="Wingdings" panose="05000000000000000000" pitchFamily="2" charset="2"/>
              <a:buChar char="ü"/>
            </a:pPr>
            <a:r>
              <a:rPr lang="zh-TW" altLang="en-US" sz="2400" dirty="0">
                <a:latin typeface="+mn-ea"/>
              </a:rPr>
              <a:t>完善環境探測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698" y="1401347"/>
            <a:ext cx="3057215" cy="20276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50" y="3481236"/>
            <a:ext cx="6864863" cy="280679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C264BD-1709-4128-B0DB-BB544AE05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88026"/>
            <a:ext cx="702188" cy="569974"/>
          </a:xfrm>
        </p:spPr>
        <p:txBody>
          <a:bodyPr/>
          <a:lstStyle/>
          <a:p>
            <a:fld id="{E9EB5D40-167D-4596-B5C6-FDF9B4B143F0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540286-1979-4789-B6F3-A32FAAC6D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5" name="標題 3">
            <a:extLst>
              <a:ext uri="{FF2B5EF4-FFF2-40B4-BE49-F238E27FC236}">
                <a16:creationId xmlns:a16="http://schemas.microsoft.com/office/drawing/2014/main" id="{CA18A802-8175-4222-9613-4A82E1290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76" y="4718853"/>
            <a:ext cx="3060903" cy="92333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altLang="zh-TW" b="1" kern="1200" dirty="0">
                <a:solidFill>
                  <a:schemeClr val="accent3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Cave</a:t>
            </a:r>
            <a:endParaRPr lang="en-US" altLang="zh-TW" kern="1200" dirty="0">
              <a:solidFill>
                <a:schemeClr val="accent3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438165D-A6BE-4960-A7DC-8763C67603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378" r="17219" b="-2"/>
          <a:stretch/>
        </p:blipFill>
        <p:spPr>
          <a:xfrm>
            <a:off x="253048" y="626583"/>
            <a:ext cx="3794760" cy="3930978"/>
          </a:xfrm>
          <a:prstGeom prst="rect">
            <a:avLst/>
          </a:prstGeom>
        </p:spPr>
      </p:pic>
      <p:sp>
        <p:nvSpPr>
          <p:cNvPr id="6" name="標題 3">
            <a:extLst>
              <a:ext uri="{FF2B5EF4-FFF2-40B4-BE49-F238E27FC236}">
                <a16:creationId xmlns:a16="http://schemas.microsoft.com/office/drawing/2014/main" id="{5FA53EAB-5313-4687-B5EE-342EEB0F3D1B}"/>
              </a:ext>
            </a:extLst>
          </p:cNvPr>
          <p:cNvSpPr txBox="1">
            <a:spLocks/>
          </p:cNvSpPr>
          <p:nvPr/>
        </p:nvSpPr>
        <p:spPr>
          <a:xfrm>
            <a:off x="4258476" y="4756745"/>
            <a:ext cx="3675047" cy="847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dirty="0">
                <a:solidFill>
                  <a:schemeClr val="accent3">
                    <a:lumMod val="50000"/>
                  </a:schemeClr>
                </a:solidFill>
              </a:rPr>
              <a:t>Disaster Area</a:t>
            </a:r>
          </a:p>
        </p:txBody>
      </p:sp>
      <p:pic>
        <p:nvPicPr>
          <p:cNvPr id="9" name="內容版面配置區 5">
            <a:extLst>
              <a:ext uri="{FF2B5EF4-FFF2-40B4-BE49-F238E27FC236}">
                <a16:creationId xmlns:a16="http://schemas.microsoft.com/office/drawing/2014/main" id="{2A593D0A-996C-4BB0-9372-B5D9698248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181" r="14623" b="-1"/>
          <a:stretch/>
        </p:blipFill>
        <p:spPr>
          <a:xfrm>
            <a:off x="4212274" y="604157"/>
            <a:ext cx="3794760" cy="3930978"/>
          </a:xfrm>
          <a:prstGeom prst="rect">
            <a:avLst/>
          </a:prstGeom>
        </p:spPr>
      </p:pic>
      <p:sp>
        <p:nvSpPr>
          <p:cNvPr id="7" name="標題 3">
            <a:extLst>
              <a:ext uri="{FF2B5EF4-FFF2-40B4-BE49-F238E27FC236}">
                <a16:creationId xmlns:a16="http://schemas.microsoft.com/office/drawing/2014/main" id="{DAFCD8DC-2159-46AA-BBD0-60FDB1431B35}"/>
              </a:ext>
            </a:extLst>
          </p:cNvPr>
          <p:cNvSpPr txBox="1">
            <a:spLocks/>
          </p:cNvSpPr>
          <p:nvPr/>
        </p:nvSpPr>
        <p:spPr>
          <a:xfrm>
            <a:off x="8266423" y="4780234"/>
            <a:ext cx="3604913" cy="800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b="1" dirty="0">
                <a:solidFill>
                  <a:schemeClr val="accent3">
                    <a:lumMod val="50000"/>
                  </a:schemeClr>
                </a:solidFill>
              </a:rPr>
              <a:t>Quarry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D7748AF-20AB-462C-B14D-3AEDED9843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1303" r="6297" b="1"/>
          <a:stretch/>
        </p:blipFill>
        <p:spPr>
          <a:xfrm>
            <a:off x="8171500" y="604157"/>
            <a:ext cx="3794760" cy="3930978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565D5-E4A9-47AE-88A8-96D7416D750A}"/>
              </a:ext>
            </a:extLst>
          </p:cNvPr>
          <p:cNvCxnSpPr/>
          <p:nvPr/>
        </p:nvCxnSpPr>
        <p:spPr>
          <a:xfrm>
            <a:off x="586740" y="5756483"/>
            <a:ext cx="11018520" cy="0"/>
          </a:xfrm>
          <a:prstGeom prst="line">
            <a:avLst/>
          </a:prstGeom>
          <a:ln w="28575" cap="rnd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4EFA3D1-8CDA-4C53-AC5B-BEC6B50DB5DE}"/>
              </a:ext>
            </a:extLst>
          </p:cNvPr>
          <p:cNvSpPr/>
          <p:nvPr/>
        </p:nvSpPr>
        <p:spPr>
          <a:xfrm>
            <a:off x="4484021" y="5794376"/>
            <a:ext cx="3438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Application Scenario </a:t>
            </a:r>
            <a:endParaRPr lang="zh-TW" altLang="en-US" sz="28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885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04DA7D7-7F53-4736-A03C-7530B793C6FE}"/>
              </a:ext>
            </a:extLst>
          </p:cNvPr>
          <p:cNvSpPr/>
          <p:nvPr/>
        </p:nvSpPr>
        <p:spPr>
          <a:xfrm>
            <a:off x="171776" y="245547"/>
            <a:ext cx="3846289" cy="5293848"/>
          </a:xfrm>
          <a:prstGeom prst="rect">
            <a:avLst/>
          </a:prstGeom>
          <a:solidFill>
            <a:schemeClr val="bg1">
              <a:alpha val="29000"/>
            </a:schemeClr>
          </a:solidFill>
          <a:ln w="19050">
            <a:solidFill>
              <a:srgbClr val="27485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0" name="Google Shape;440;p17"/>
          <p:cNvSpPr txBox="1">
            <a:spLocks noGrp="1"/>
          </p:cNvSpPr>
          <p:nvPr>
            <p:ph type="title"/>
          </p:nvPr>
        </p:nvSpPr>
        <p:spPr>
          <a:xfrm>
            <a:off x="237081" y="485167"/>
            <a:ext cx="3427217" cy="58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Scenario </a:t>
            </a:r>
            <a:endParaRPr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1" name="Google Shape;441;p17"/>
          <p:cNvSpPr txBox="1">
            <a:spLocks noGrp="1"/>
          </p:cNvSpPr>
          <p:nvPr>
            <p:ph type="body" idx="1"/>
          </p:nvPr>
        </p:nvSpPr>
        <p:spPr>
          <a:xfrm>
            <a:off x="245380" y="1241017"/>
            <a:ext cx="3696920" cy="4066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2400"/>
            </a:pPr>
            <a:r>
              <a:rPr lang="en-US" sz="2400" dirty="0"/>
              <a:t>無人載具</a:t>
            </a:r>
            <a:r>
              <a:rPr lang="zh-TW" altLang="en-US" sz="2400" dirty="0"/>
              <a:t> （ </a:t>
            </a:r>
            <a:r>
              <a:rPr lang="en-US" sz="2400" dirty="0"/>
              <a:t>空中或水下</a:t>
            </a:r>
            <a:r>
              <a:rPr lang="zh-TW" altLang="en-US" sz="2400" dirty="0"/>
              <a:t>）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 dirty="0"/>
              <a:t>物資投遞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定位技術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多 sensor 感應融合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3D 建模</a:t>
            </a:r>
            <a:r>
              <a:rPr lang="zh-TW" altLang="en-US" sz="2400" dirty="0"/>
              <a:t>（</a:t>
            </a:r>
            <a:r>
              <a:rPr lang="en-US" sz="2400" dirty="0"/>
              <a:t>地形探勘</a:t>
            </a:r>
            <a:r>
              <a:rPr lang="zh-TW" altLang="en-US" sz="2400" dirty="0"/>
              <a:t>）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通訊技術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邊緣即時運算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/>
              <a:t>實境呈現</a:t>
            </a:r>
            <a:endParaRPr dirty="0"/>
          </a:p>
        </p:txBody>
      </p:sp>
      <p:pic>
        <p:nvPicPr>
          <p:cNvPr id="442" name="Google Shape;442;p17"/>
          <p:cNvPicPr preferRelativeResize="0"/>
          <p:nvPr/>
        </p:nvPicPr>
        <p:blipFill rotWithShape="1">
          <a:blip r:embed="rId3">
            <a:alphaModFix amt="91000"/>
          </a:blip>
          <a:srcRect/>
          <a:stretch/>
        </p:blipFill>
        <p:spPr>
          <a:xfrm>
            <a:off x="4203383" y="-12629"/>
            <a:ext cx="7654813" cy="507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7"/>
          <p:cNvPicPr preferRelativeResize="0"/>
          <p:nvPr/>
        </p:nvPicPr>
        <p:blipFill rotWithShape="1">
          <a:blip r:embed="rId4">
            <a:alphaModFix/>
          </a:blip>
          <a:srcRect l="5778" t="9578" r="2788" b="4591"/>
          <a:stretch/>
        </p:blipFill>
        <p:spPr>
          <a:xfrm>
            <a:off x="6890099" y="3275102"/>
            <a:ext cx="2255369" cy="15894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5623B2FE-E639-4E80-B344-234677662B6D}"/>
              </a:ext>
            </a:extLst>
          </p:cNvPr>
          <p:cNvGrpSpPr/>
          <p:nvPr/>
        </p:nvGrpSpPr>
        <p:grpSpPr>
          <a:xfrm>
            <a:off x="3880413" y="5213587"/>
            <a:ext cx="2939148" cy="1615528"/>
            <a:chOff x="3880413" y="5213587"/>
            <a:chExt cx="2939148" cy="1615528"/>
          </a:xfrm>
        </p:grpSpPr>
        <p:pic>
          <p:nvPicPr>
            <p:cNvPr id="445" name="Google Shape;445;p17"/>
            <p:cNvPicPr preferRelativeResize="0"/>
            <p:nvPr/>
          </p:nvPicPr>
          <p:blipFill rotWithShape="1">
            <a:blip r:embed="rId5">
              <a:alphaModFix/>
            </a:blip>
            <a:srcRect l="10375" t="5517" r="17270" b="9834"/>
            <a:stretch/>
          </p:blipFill>
          <p:spPr>
            <a:xfrm>
              <a:off x="3880413" y="5213587"/>
              <a:ext cx="2435148" cy="16155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17"/>
            <p:cNvSpPr/>
            <p:nvPr/>
          </p:nvSpPr>
          <p:spPr>
            <a:xfrm>
              <a:off x="6315561" y="5888801"/>
              <a:ext cx="504000" cy="265101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75000"/>
              </a:schemeClr>
            </a:solidFill>
            <a:ln w="19050" cap="rnd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endParaRPr>
                <a:solidFill>
                  <a:srgbClr val="FFFFFF"/>
                </a:solidFill>
                <a:latin typeface="+mn-ea"/>
                <a:sym typeface="Trebuchet MS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BD320B4-03C0-4077-9E94-C71AA6E28134}"/>
              </a:ext>
            </a:extLst>
          </p:cNvPr>
          <p:cNvGrpSpPr/>
          <p:nvPr/>
        </p:nvGrpSpPr>
        <p:grpSpPr>
          <a:xfrm>
            <a:off x="9202925" y="5213588"/>
            <a:ext cx="2950587" cy="1615527"/>
            <a:chOff x="9202925" y="5213588"/>
            <a:chExt cx="2950587" cy="1615527"/>
          </a:xfrm>
        </p:grpSpPr>
        <p:pic>
          <p:nvPicPr>
            <p:cNvPr id="448" name="Google Shape;448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720005" y="5213588"/>
              <a:ext cx="2433507" cy="1615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17"/>
            <p:cNvSpPr/>
            <p:nvPr/>
          </p:nvSpPr>
          <p:spPr>
            <a:xfrm>
              <a:off x="9202925" y="5888801"/>
              <a:ext cx="504000" cy="265101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75000"/>
              </a:schemeClr>
            </a:solidFill>
            <a:ln w="19050" cap="rnd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800"/>
              </a:pPr>
              <a:endParaRPr>
                <a:solidFill>
                  <a:srgbClr val="FFFFFF"/>
                </a:solidFill>
                <a:latin typeface="+mn-ea"/>
                <a:sym typeface="Trebuchet MS"/>
              </a:endParaRPr>
            </a:p>
          </p:txBody>
        </p:sp>
      </p:grpSp>
      <p:grpSp>
        <p:nvGrpSpPr>
          <p:cNvPr id="453" name="Google Shape;453;p17"/>
          <p:cNvGrpSpPr/>
          <p:nvPr/>
        </p:nvGrpSpPr>
        <p:grpSpPr>
          <a:xfrm>
            <a:off x="6767569" y="2110407"/>
            <a:ext cx="744083" cy="517989"/>
            <a:chOff x="1264904" y="6009726"/>
            <a:chExt cx="985932" cy="569970"/>
          </a:xfrm>
        </p:grpSpPr>
        <p:sp>
          <p:nvSpPr>
            <p:cNvPr id="454" name="Google Shape;454;p17"/>
            <p:cNvSpPr/>
            <p:nvPr/>
          </p:nvSpPr>
          <p:spPr>
            <a:xfrm>
              <a:off x="1264904" y="6009726"/>
              <a:ext cx="985932" cy="569970"/>
            </a:xfrm>
            <a:prstGeom prst="flowChartTerminator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5" name="Google Shape;455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65295" y="6133759"/>
              <a:ext cx="785151" cy="321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6" name="Google Shape;456;p17"/>
          <p:cNvGrpSpPr/>
          <p:nvPr/>
        </p:nvGrpSpPr>
        <p:grpSpPr>
          <a:xfrm>
            <a:off x="5597744" y="2756432"/>
            <a:ext cx="744083" cy="517989"/>
            <a:chOff x="1264904" y="6009726"/>
            <a:chExt cx="985932" cy="569970"/>
          </a:xfrm>
        </p:grpSpPr>
        <p:sp>
          <p:nvSpPr>
            <p:cNvPr id="457" name="Google Shape;457;p17"/>
            <p:cNvSpPr/>
            <p:nvPr/>
          </p:nvSpPr>
          <p:spPr>
            <a:xfrm>
              <a:off x="1264904" y="6009726"/>
              <a:ext cx="985932" cy="569970"/>
            </a:xfrm>
            <a:prstGeom prst="flowChartTerminator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8" name="Google Shape;458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65295" y="6133759"/>
              <a:ext cx="785151" cy="321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9" name="Google Shape;459;p17"/>
          <p:cNvGrpSpPr/>
          <p:nvPr/>
        </p:nvGrpSpPr>
        <p:grpSpPr>
          <a:xfrm>
            <a:off x="8288844" y="2035757"/>
            <a:ext cx="744083" cy="517989"/>
            <a:chOff x="1264904" y="6009726"/>
            <a:chExt cx="985932" cy="569970"/>
          </a:xfrm>
        </p:grpSpPr>
        <p:sp>
          <p:nvSpPr>
            <p:cNvPr id="460" name="Google Shape;460;p17"/>
            <p:cNvSpPr/>
            <p:nvPr/>
          </p:nvSpPr>
          <p:spPr>
            <a:xfrm>
              <a:off x="1264904" y="6009726"/>
              <a:ext cx="985932" cy="569970"/>
            </a:xfrm>
            <a:prstGeom prst="flowChartTerminator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65295" y="6133759"/>
              <a:ext cx="785151" cy="321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2" name="Google Shape;462;p17"/>
          <p:cNvGrpSpPr/>
          <p:nvPr/>
        </p:nvGrpSpPr>
        <p:grpSpPr>
          <a:xfrm>
            <a:off x="9922144" y="2951107"/>
            <a:ext cx="744083" cy="517989"/>
            <a:chOff x="1264904" y="6009726"/>
            <a:chExt cx="985932" cy="569970"/>
          </a:xfrm>
        </p:grpSpPr>
        <p:sp>
          <p:nvSpPr>
            <p:cNvPr id="463" name="Google Shape;463;p17"/>
            <p:cNvSpPr/>
            <p:nvPr/>
          </p:nvSpPr>
          <p:spPr>
            <a:xfrm>
              <a:off x="1264904" y="6009726"/>
              <a:ext cx="985932" cy="569970"/>
            </a:xfrm>
            <a:prstGeom prst="flowChartTerminator">
              <a:avLst/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65295" y="6133759"/>
              <a:ext cx="785151" cy="321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17"/>
          <p:cNvSpPr txBox="1"/>
          <p:nvPr/>
        </p:nvSpPr>
        <p:spPr>
          <a:xfrm>
            <a:off x="6395225" y="0"/>
            <a:ext cx="5463000" cy="5181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entury"/>
              <a:buNone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Century"/>
                <a:ea typeface="Century"/>
                <a:cs typeface="Century"/>
                <a:sym typeface="Century"/>
              </a:rPr>
              <a:t>泰國少年足球隊員和教練受困圖</a:t>
            </a:r>
            <a:endParaRPr sz="2400" b="0" i="0" u="none" strike="noStrike" cap="none" dirty="0">
              <a:solidFill>
                <a:srgbClr val="FFFFF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67" name="Google Shape;467;p17"/>
          <p:cNvSpPr txBox="1">
            <a:spLocks noGrp="1"/>
          </p:cNvSpPr>
          <p:nvPr>
            <p:ph type="sldNum" idx="12"/>
          </p:nvPr>
        </p:nvSpPr>
        <p:spPr>
          <a:xfrm>
            <a:off x="-26792" y="6246226"/>
            <a:ext cx="636392" cy="58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322E51-4017-479E-9020-E51617D9C6F3}"/>
              </a:ext>
            </a:extLst>
          </p:cNvPr>
          <p:cNvSpPr/>
          <p:nvPr/>
        </p:nvSpPr>
        <p:spPr>
          <a:xfrm>
            <a:off x="103355" y="509807"/>
            <a:ext cx="133726" cy="536092"/>
          </a:xfrm>
          <a:prstGeom prst="rect">
            <a:avLst/>
          </a:prstGeom>
          <a:solidFill>
            <a:srgbClr val="595959"/>
          </a:solidFill>
          <a:ln w="28575" cap="rnd">
            <a:noFill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C1D4AF5-7197-4FB2-8A22-4FFA045EDB6E}"/>
              </a:ext>
            </a:extLst>
          </p:cNvPr>
          <p:cNvGrpSpPr/>
          <p:nvPr/>
        </p:nvGrpSpPr>
        <p:grpSpPr>
          <a:xfrm>
            <a:off x="6800241" y="4871398"/>
            <a:ext cx="2422004" cy="1957717"/>
            <a:chOff x="6800241" y="4871398"/>
            <a:chExt cx="2422004" cy="1957717"/>
          </a:xfrm>
        </p:grpSpPr>
        <p:sp>
          <p:nvSpPr>
            <p:cNvPr id="452" name="Google Shape;452;p17"/>
            <p:cNvSpPr/>
            <p:nvPr/>
          </p:nvSpPr>
          <p:spPr>
            <a:xfrm>
              <a:off x="7852543" y="4871398"/>
              <a:ext cx="317400" cy="3732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3">
                <a:lumMod val="75000"/>
              </a:schemeClr>
            </a:solidFill>
            <a:ln w="19050" cap="rnd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+mn-ea"/>
                <a:cs typeface="Trebuchet MS"/>
                <a:sym typeface="Trebuchet MS"/>
              </a:endParaRPr>
            </a:p>
          </p:txBody>
        </p:sp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CD03C13-62B4-4E6B-B329-6E4AAFC1E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6800241" y="5213587"/>
              <a:ext cx="2422004" cy="1615528"/>
            </a:xfrm>
            <a:prstGeom prst="rect">
              <a:avLst/>
            </a:prstGeom>
          </p:spPr>
        </p:pic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95745441-0426-49C5-A0B4-42914FBE350A}"/>
              </a:ext>
            </a:extLst>
          </p:cNvPr>
          <p:cNvSpPr txBox="1"/>
          <p:nvPr/>
        </p:nvSpPr>
        <p:spPr>
          <a:xfrm>
            <a:off x="564213" y="6462266"/>
            <a:ext cx="226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00" dirty="0"/>
              <a:t>未知的作者 的 </a:t>
            </a:r>
            <a:r>
              <a:rPr lang="zh-TW" altLang="en-US" sz="900" dirty="0">
                <a:hlinkClick r:id="rId9" tooltip="https://www.sktinsight.com/107739"/>
              </a:rPr>
              <a:t>此相片</a:t>
            </a:r>
            <a:r>
              <a:rPr lang="zh-TW" altLang="en-US" sz="900" dirty="0"/>
              <a:t> 已透過 </a:t>
            </a:r>
            <a:r>
              <a:rPr lang="zh-TW" altLang="en-US" sz="900" dirty="0">
                <a:hlinkClick r:id="rId10" tooltip="https://creativecommons.org/licenses/by-nc-nd/3.0/"/>
              </a:rPr>
              <a:t>CC BY-NC-ND</a:t>
            </a:r>
            <a:r>
              <a:rPr lang="zh-TW" altLang="en-US" sz="900" dirty="0"/>
              <a:t> 授權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BDA11-D942-4DE3-A8B6-612AE2FD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598ECF3-4056-4DE4-83D4-D7EC2F3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System</a:t>
            </a:r>
            <a:r>
              <a:rPr lang="en-US" altLang="zh-TW" sz="66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Architecture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483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884"/>
            <a:ext cx="12192000" cy="631714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8"/>
          <p:cNvSpPr/>
          <p:nvPr/>
        </p:nvSpPr>
        <p:spPr>
          <a:xfrm>
            <a:off x="0" y="601884"/>
            <a:ext cx="12192000" cy="6317143"/>
          </a:xfrm>
          <a:prstGeom prst="rect">
            <a:avLst/>
          </a:prstGeom>
          <a:solidFill>
            <a:srgbClr val="EFEFEF">
              <a:alpha val="5254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474" name="Google Shape;47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3144" y="3103690"/>
            <a:ext cx="1277409" cy="153516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8"/>
          <p:cNvSpPr txBox="1"/>
          <p:nvPr/>
        </p:nvSpPr>
        <p:spPr>
          <a:xfrm>
            <a:off x="9241677" y="395677"/>
            <a:ext cx="265438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entury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未知的作者 的 </a:t>
            </a:r>
            <a:r>
              <a:rPr lang="en-US" sz="900" b="0" i="0" u="sng" strike="noStrike" cap="none">
                <a:solidFill>
                  <a:schemeClr val="hlink"/>
                </a:solidFill>
                <a:latin typeface="Century"/>
                <a:ea typeface="Century"/>
                <a:cs typeface="Century"/>
                <a:sym typeface="Century"/>
                <a:hlinkClick r:id="rId5"/>
              </a:rPr>
              <a:t>此相片</a:t>
            </a:r>
            <a:r>
              <a:rPr lang="en-US" sz="9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已透過 </a:t>
            </a:r>
            <a:r>
              <a:rPr lang="en-US" sz="900" b="0" i="0" u="sng" strike="noStrike" cap="none">
                <a:solidFill>
                  <a:schemeClr val="hlink"/>
                </a:solidFill>
                <a:latin typeface="Century"/>
                <a:ea typeface="Century"/>
                <a:cs typeface="Century"/>
                <a:sym typeface="Century"/>
                <a:hlinkClick r:id="rId6"/>
              </a:rPr>
              <a:t>CC BY-SA</a:t>
            </a:r>
            <a:r>
              <a:rPr lang="en-US" sz="900" b="0" i="0" u="none" strike="noStrike" cap="none">
                <a:solidFill>
                  <a:schemeClr val="dk1"/>
                </a:solidFill>
                <a:latin typeface="Century"/>
                <a:ea typeface="Century"/>
                <a:cs typeface="Century"/>
                <a:sym typeface="Century"/>
              </a:rPr>
              <a:t> 授權</a:t>
            </a:r>
            <a:endParaRPr sz="1800" b="0" i="0" u="none" strike="noStrike" cap="none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76" name="Google Shape;476;p18"/>
          <p:cNvSpPr txBox="1">
            <a:spLocks noGrp="1"/>
          </p:cNvSpPr>
          <p:nvPr>
            <p:ph type="title"/>
          </p:nvPr>
        </p:nvSpPr>
        <p:spPr>
          <a:xfrm>
            <a:off x="0" y="-40516"/>
            <a:ext cx="6344239" cy="82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ndara"/>
              <a:buNone/>
            </a:pPr>
            <a:r>
              <a:rPr lang="en-US" sz="3600" b="1" dirty="0"/>
              <a:t>System Architecture</a:t>
            </a:r>
            <a:endParaRPr sz="3600" b="1" dirty="0"/>
          </a:p>
        </p:txBody>
      </p:sp>
      <p:grpSp>
        <p:nvGrpSpPr>
          <p:cNvPr id="477" name="Google Shape;477;p18"/>
          <p:cNvGrpSpPr/>
          <p:nvPr/>
        </p:nvGrpSpPr>
        <p:grpSpPr>
          <a:xfrm>
            <a:off x="6797935" y="743100"/>
            <a:ext cx="5072095" cy="2324377"/>
            <a:chOff x="7187626" y="1563244"/>
            <a:chExt cx="4410017" cy="2022406"/>
          </a:xfrm>
        </p:grpSpPr>
        <p:pic>
          <p:nvPicPr>
            <p:cNvPr id="478" name="Google Shape;478;p18"/>
            <p:cNvPicPr preferRelativeResize="0"/>
            <p:nvPr/>
          </p:nvPicPr>
          <p:blipFill rotWithShape="1">
            <a:blip r:embed="rId7">
              <a:alphaModFix/>
            </a:blip>
            <a:srcRect r="82263"/>
            <a:stretch/>
          </p:blipFill>
          <p:spPr>
            <a:xfrm>
              <a:off x="7187626" y="1563244"/>
              <a:ext cx="2387609" cy="2022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339951" y="1563244"/>
              <a:ext cx="2257692" cy="20224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0" name="Google Shape;480;p18"/>
          <p:cNvSpPr/>
          <p:nvPr/>
        </p:nvSpPr>
        <p:spPr>
          <a:xfrm>
            <a:off x="6804652" y="728092"/>
            <a:ext cx="5065380" cy="2339385"/>
          </a:xfrm>
          <a:prstGeom prst="roundRect">
            <a:avLst>
              <a:gd name="adj" fmla="val 0"/>
            </a:avLst>
          </a:prstGeom>
          <a:noFill/>
          <a:ln w="38100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Edge Server</a:t>
            </a:r>
            <a:endParaRPr sz="24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81" name="Google Shape;481;p18"/>
          <p:cNvSpPr/>
          <p:nvPr/>
        </p:nvSpPr>
        <p:spPr>
          <a:xfrm>
            <a:off x="8580360" y="2463096"/>
            <a:ext cx="1298136" cy="52416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GPU</a:t>
            </a:r>
            <a:endParaRPr sz="14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82" name="Google Shape;482;p18"/>
          <p:cNvSpPr/>
          <p:nvPr/>
        </p:nvSpPr>
        <p:spPr>
          <a:xfrm>
            <a:off x="7221243" y="1155197"/>
            <a:ext cx="1298136" cy="52416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CPU</a:t>
            </a:r>
            <a:endParaRPr sz="14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483" name="Google Shape;483;p18"/>
          <p:cNvCxnSpPr>
            <a:stCxn id="480" idx="2"/>
            <a:endCxn id="484" idx="0"/>
          </p:cNvCxnSpPr>
          <p:nvPr/>
        </p:nvCxnSpPr>
        <p:spPr>
          <a:xfrm>
            <a:off x="9337342" y="3067477"/>
            <a:ext cx="1800" cy="146730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485" name="Google Shape;485;p18"/>
          <p:cNvSpPr/>
          <p:nvPr/>
        </p:nvSpPr>
        <p:spPr>
          <a:xfrm>
            <a:off x="272811" y="828798"/>
            <a:ext cx="2672079" cy="5815009"/>
          </a:xfrm>
          <a:prstGeom prst="roundRect">
            <a:avLst>
              <a:gd name="adj" fmla="val 0"/>
            </a:avLst>
          </a:prstGeom>
          <a:solidFill>
            <a:srgbClr val="CCC2B0"/>
          </a:solidFill>
          <a:ln w="38100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Drone</a:t>
            </a:r>
            <a:endParaRPr sz="1800" b="0" i="0" u="none" strike="noStrike" cap="none" dirty="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Explorer</a:t>
            </a:r>
            <a:endParaRPr sz="20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486" name="Google Shape;486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4576" y="4042291"/>
            <a:ext cx="2648548" cy="281465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8"/>
          <p:cNvSpPr/>
          <p:nvPr/>
        </p:nvSpPr>
        <p:spPr>
          <a:xfrm>
            <a:off x="272811" y="2837552"/>
            <a:ext cx="2672079" cy="3806255"/>
          </a:xfrm>
          <a:prstGeom prst="roundRect">
            <a:avLst>
              <a:gd name="adj" fmla="val 0"/>
            </a:avLst>
          </a:prstGeom>
          <a:solidFill>
            <a:srgbClr val="FBF0D6"/>
          </a:solidFill>
          <a:ln w="38100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Mapping/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Reconstruction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88" name="Google Shape;488;p18"/>
          <p:cNvSpPr/>
          <p:nvPr/>
        </p:nvSpPr>
        <p:spPr>
          <a:xfrm>
            <a:off x="466874" y="5794739"/>
            <a:ext cx="1050690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Lidar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89" name="Google Shape;489;p18"/>
          <p:cNvSpPr/>
          <p:nvPr/>
        </p:nvSpPr>
        <p:spPr>
          <a:xfrm>
            <a:off x="272812" y="1538928"/>
            <a:ext cx="2672079" cy="1304594"/>
          </a:xfrm>
          <a:prstGeom prst="roundRect">
            <a:avLst>
              <a:gd name="adj" fmla="val 0"/>
            </a:avLst>
          </a:prstGeom>
          <a:solidFill>
            <a:srgbClr val="FBF0D6"/>
          </a:solidFill>
          <a:ln w="38100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Communication</a:t>
            </a:r>
            <a:endParaRPr sz="1800" b="0" i="0" u="none" strike="noStrike" cap="none" dirty="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90" name="Google Shape;490;p18"/>
          <p:cNvSpPr/>
          <p:nvPr/>
        </p:nvSpPr>
        <p:spPr>
          <a:xfrm>
            <a:off x="466874" y="4581190"/>
            <a:ext cx="1050690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SLAM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91" name="Google Shape;491;p18"/>
          <p:cNvSpPr/>
          <p:nvPr/>
        </p:nvSpPr>
        <p:spPr>
          <a:xfrm>
            <a:off x="430970" y="2075160"/>
            <a:ext cx="2355183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5G system</a:t>
            </a:r>
            <a:endParaRPr sz="16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92" name="Google Shape;492;p18"/>
          <p:cNvSpPr/>
          <p:nvPr/>
        </p:nvSpPr>
        <p:spPr>
          <a:xfrm>
            <a:off x="1735462" y="4581190"/>
            <a:ext cx="1050690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Life sensor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493" name="Google Shape;493;p18"/>
          <p:cNvCxnSpPr>
            <a:endCxn id="490" idx="0"/>
          </p:cNvCxnSpPr>
          <p:nvPr/>
        </p:nvCxnSpPr>
        <p:spPr>
          <a:xfrm>
            <a:off x="992219" y="4027990"/>
            <a:ext cx="0" cy="55320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cxnSp>
        <p:nvCxnSpPr>
          <p:cNvPr id="494" name="Google Shape;494;p18"/>
          <p:cNvCxnSpPr/>
          <p:nvPr/>
        </p:nvCxnSpPr>
        <p:spPr>
          <a:xfrm>
            <a:off x="2447891" y="2677690"/>
            <a:ext cx="0" cy="776851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495" name="Google Shape;495;p18"/>
          <p:cNvSpPr/>
          <p:nvPr/>
        </p:nvSpPr>
        <p:spPr>
          <a:xfrm>
            <a:off x="424534" y="3415029"/>
            <a:ext cx="2355183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Information collector</a:t>
            </a:r>
            <a:endParaRPr sz="16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496" name="Google Shape;496;p18"/>
          <p:cNvCxnSpPr>
            <a:stCxn id="492" idx="0"/>
          </p:cNvCxnSpPr>
          <p:nvPr/>
        </p:nvCxnSpPr>
        <p:spPr>
          <a:xfrm rot="10800000">
            <a:off x="2260807" y="4027990"/>
            <a:ext cx="0" cy="55320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cxnSp>
        <p:nvCxnSpPr>
          <p:cNvPr id="497" name="Google Shape;497;p18"/>
          <p:cNvCxnSpPr>
            <a:stCxn id="488" idx="0"/>
            <a:endCxn id="490" idx="2"/>
          </p:cNvCxnSpPr>
          <p:nvPr/>
        </p:nvCxnSpPr>
        <p:spPr>
          <a:xfrm rot="10800000">
            <a:off x="992219" y="5183639"/>
            <a:ext cx="0" cy="61110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498" name="Google Shape;498;p18"/>
          <p:cNvSpPr/>
          <p:nvPr/>
        </p:nvSpPr>
        <p:spPr>
          <a:xfrm>
            <a:off x="1729027" y="5794739"/>
            <a:ext cx="1050690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Camera</a:t>
            </a:r>
            <a:endParaRPr sz="14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499" name="Google Shape;499;p18"/>
          <p:cNvSpPr/>
          <p:nvPr/>
        </p:nvSpPr>
        <p:spPr>
          <a:xfrm>
            <a:off x="4668111" y="5694712"/>
            <a:ext cx="1050690" cy="6930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Camera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500" name="Google Shape;500;p18"/>
          <p:cNvCxnSpPr>
            <a:cxnSpLocks/>
          </p:cNvCxnSpPr>
          <p:nvPr/>
        </p:nvCxnSpPr>
        <p:spPr>
          <a:xfrm>
            <a:off x="7870311" y="1679429"/>
            <a:ext cx="0" cy="78360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02" name="Google Shape;502;p18"/>
          <p:cNvCxnSpPr>
            <a:cxnSpLocks/>
            <a:endCxn id="481" idx="0"/>
          </p:cNvCxnSpPr>
          <p:nvPr/>
        </p:nvCxnSpPr>
        <p:spPr>
          <a:xfrm>
            <a:off x="7858179" y="2050148"/>
            <a:ext cx="1371249" cy="412948"/>
          </a:xfrm>
          <a:prstGeom prst="bentConnector2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503" name="Google Shape;503;p18"/>
          <p:cNvSpPr txBox="1"/>
          <p:nvPr/>
        </p:nvSpPr>
        <p:spPr>
          <a:xfrm>
            <a:off x="6147424" y="1551185"/>
            <a:ext cx="4924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5G</a:t>
            </a:r>
            <a:endParaRPr sz="18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504" name="Google Shape;504;p18"/>
          <p:cNvCxnSpPr>
            <a:stCxn id="498" idx="0"/>
            <a:endCxn id="490" idx="2"/>
          </p:cNvCxnSpPr>
          <p:nvPr/>
        </p:nvCxnSpPr>
        <p:spPr>
          <a:xfrm rot="5400000" flipH="1">
            <a:off x="1317772" y="4858139"/>
            <a:ext cx="611100" cy="1262100"/>
          </a:xfrm>
          <a:prstGeom prst="bentConnector3">
            <a:avLst>
              <a:gd name="adj1" fmla="val 49993"/>
            </a:avLst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505" name="Google Shape;505;p18"/>
          <p:cNvSpPr/>
          <p:nvPr/>
        </p:nvSpPr>
        <p:spPr>
          <a:xfrm>
            <a:off x="3408139" y="732073"/>
            <a:ext cx="2672079" cy="5815009"/>
          </a:xfrm>
          <a:prstGeom prst="roundRect">
            <a:avLst>
              <a:gd name="adj" fmla="val 0"/>
            </a:avLst>
          </a:prstGeom>
          <a:solidFill>
            <a:srgbClr val="CCC2B0"/>
          </a:solidFill>
          <a:ln w="38100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Drone</a:t>
            </a:r>
            <a:endParaRPr sz="1800" b="0" i="0" u="none" strike="noStrike" cap="none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Transporter</a:t>
            </a:r>
            <a:endParaRPr sz="20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06" name="Google Shape;506;p18"/>
          <p:cNvSpPr/>
          <p:nvPr/>
        </p:nvSpPr>
        <p:spPr>
          <a:xfrm>
            <a:off x="3305062" y="784480"/>
            <a:ext cx="2672079" cy="5815009"/>
          </a:xfrm>
          <a:prstGeom prst="roundRect">
            <a:avLst>
              <a:gd name="adj" fmla="val 0"/>
            </a:avLst>
          </a:prstGeom>
          <a:solidFill>
            <a:srgbClr val="CCC2B0"/>
          </a:solidFill>
          <a:ln w="38100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Drone</a:t>
            </a:r>
            <a:endParaRPr sz="1800" b="0" i="0" u="none" strike="noStrike" cap="none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Transporter</a:t>
            </a:r>
            <a:endParaRPr sz="20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07" name="Google Shape;507;p18"/>
          <p:cNvSpPr/>
          <p:nvPr/>
        </p:nvSpPr>
        <p:spPr>
          <a:xfrm>
            <a:off x="3205459" y="828798"/>
            <a:ext cx="2672079" cy="5815009"/>
          </a:xfrm>
          <a:prstGeom prst="roundRect">
            <a:avLst>
              <a:gd name="adj" fmla="val 0"/>
            </a:avLst>
          </a:prstGeom>
          <a:solidFill>
            <a:srgbClr val="CCC2B0"/>
          </a:solidFill>
          <a:ln w="38100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Drone</a:t>
            </a:r>
            <a:endParaRPr sz="1800" b="0" i="0" u="none" strike="noStrike" cap="none" dirty="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entury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Transporters</a:t>
            </a:r>
            <a:endParaRPr sz="20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pic>
        <p:nvPicPr>
          <p:cNvPr id="508" name="Google Shape;508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17224" y="4042291"/>
            <a:ext cx="2648548" cy="281465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8"/>
          <p:cNvSpPr/>
          <p:nvPr/>
        </p:nvSpPr>
        <p:spPr>
          <a:xfrm>
            <a:off x="3205459" y="2837552"/>
            <a:ext cx="2672079" cy="3806255"/>
          </a:xfrm>
          <a:prstGeom prst="roundRect">
            <a:avLst>
              <a:gd name="adj" fmla="val 0"/>
            </a:avLst>
          </a:prstGeom>
          <a:solidFill>
            <a:srgbClr val="FBF0D6"/>
          </a:solidFill>
          <a:ln w="38100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Mapping/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Reconstruction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10" name="Google Shape;510;p18"/>
          <p:cNvSpPr/>
          <p:nvPr/>
        </p:nvSpPr>
        <p:spPr>
          <a:xfrm>
            <a:off x="3399522" y="5794739"/>
            <a:ext cx="1050690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Lidar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11" name="Google Shape;511;p18"/>
          <p:cNvSpPr/>
          <p:nvPr/>
        </p:nvSpPr>
        <p:spPr>
          <a:xfrm>
            <a:off x="3205460" y="1538928"/>
            <a:ext cx="2672079" cy="1304594"/>
          </a:xfrm>
          <a:prstGeom prst="roundRect">
            <a:avLst>
              <a:gd name="adj" fmla="val 0"/>
            </a:avLst>
          </a:prstGeom>
          <a:solidFill>
            <a:srgbClr val="FBF0D6"/>
          </a:solidFill>
          <a:ln w="38100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Communication</a:t>
            </a:r>
            <a:endParaRPr sz="1800" b="0" i="0" u="none" strike="noStrike" cap="none" dirty="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12" name="Google Shape;512;p18"/>
          <p:cNvSpPr/>
          <p:nvPr/>
        </p:nvSpPr>
        <p:spPr>
          <a:xfrm>
            <a:off x="3399522" y="4581190"/>
            <a:ext cx="1050690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SLAM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13" name="Google Shape;513;p18"/>
          <p:cNvSpPr/>
          <p:nvPr/>
        </p:nvSpPr>
        <p:spPr>
          <a:xfrm>
            <a:off x="3363618" y="2075160"/>
            <a:ext cx="2355183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5G system</a:t>
            </a:r>
            <a:endParaRPr sz="16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14" name="Google Shape;514;p18"/>
          <p:cNvSpPr/>
          <p:nvPr/>
        </p:nvSpPr>
        <p:spPr>
          <a:xfrm>
            <a:off x="4668111" y="4581190"/>
            <a:ext cx="1050690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Life sensor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515" name="Google Shape;515;p18"/>
          <p:cNvCxnSpPr>
            <a:endCxn id="512" idx="0"/>
          </p:cNvCxnSpPr>
          <p:nvPr/>
        </p:nvCxnSpPr>
        <p:spPr>
          <a:xfrm>
            <a:off x="3924867" y="4027990"/>
            <a:ext cx="0" cy="55320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cxnSp>
        <p:nvCxnSpPr>
          <p:cNvPr id="516" name="Google Shape;516;p18"/>
          <p:cNvCxnSpPr/>
          <p:nvPr/>
        </p:nvCxnSpPr>
        <p:spPr>
          <a:xfrm>
            <a:off x="5380539" y="2677690"/>
            <a:ext cx="0" cy="766515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517" name="Google Shape;517;p18"/>
          <p:cNvSpPr/>
          <p:nvPr/>
        </p:nvSpPr>
        <p:spPr>
          <a:xfrm>
            <a:off x="3363618" y="3425491"/>
            <a:ext cx="2355183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Information collector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518" name="Google Shape;518;p18"/>
          <p:cNvCxnSpPr>
            <a:stCxn id="514" idx="0"/>
          </p:cNvCxnSpPr>
          <p:nvPr/>
        </p:nvCxnSpPr>
        <p:spPr>
          <a:xfrm rot="10800000">
            <a:off x="5193456" y="4027990"/>
            <a:ext cx="0" cy="55320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cxnSp>
        <p:nvCxnSpPr>
          <p:cNvPr id="519" name="Google Shape;519;p18"/>
          <p:cNvCxnSpPr>
            <a:stCxn id="510" idx="0"/>
            <a:endCxn id="512" idx="2"/>
          </p:cNvCxnSpPr>
          <p:nvPr/>
        </p:nvCxnSpPr>
        <p:spPr>
          <a:xfrm rot="10800000">
            <a:off x="3924867" y="5183639"/>
            <a:ext cx="0" cy="61110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520" name="Google Shape;520;p18"/>
          <p:cNvSpPr/>
          <p:nvPr/>
        </p:nvSpPr>
        <p:spPr>
          <a:xfrm>
            <a:off x="4668111" y="5781708"/>
            <a:ext cx="1050690" cy="60253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Camera</a:t>
            </a:r>
            <a:endParaRPr sz="14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521" name="Google Shape;521;p18"/>
          <p:cNvCxnSpPr>
            <a:stCxn id="520" idx="0"/>
            <a:endCxn id="512" idx="2"/>
          </p:cNvCxnSpPr>
          <p:nvPr/>
        </p:nvCxnSpPr>
        <p:spPr>
          <a:xfrm rot="5400000" flipH="1">
            <a:off x="4260156" y="4848408"/>
            <a:ext cx="597900" cy="1268700"/>
          </a:xfrm>
          <a:prstGeom prst="bentConnector3">
            <a:avLst>
              <a:gd name="adj1" fmla="val 50007"/>
            </a:avLst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22" name="Google Shape;522;p18"/>
          <p:cNvCxnSpPr/>
          <p:nvPr/>
        </p:nvCxnSpPr>
        <p:spPr>
          <a:xfrm rot="10800000" flipH="1">
            <a:off x="5718801" y="1442321"/>
            <a:ext cx="1502442" cy="959145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grpSp>
        <p:nvGrpSpPr>
          <p:cNvPr id="523" name="Google Shape;523;p18"/>
          <p:cNvGrpSpPr/>
          <p:nvPr/>
        </p:nvGrpSpPr>
        <p:grpSpPr>
          <a:xfrm>
            <a:off x="6802987" y="4519860"/>
            <a:ext cx="5067045" cy="2163710"/>
            <a:chOff x="7856716" y="3960093"/>
            <a:chExt cx="4001548" cy="2896857"/>
          </a:xfrm>
        </p:grpSpPr>
        <p:pic>
          <p:nvPicPr>
            <p:cNvPr id="524" name="Google Shape;524;p18"/>
            <p:cNvPicPr preferRelativeResize="0"/>
            <p:nvPr/>
          </p:nvPicPr>
          <p:blipFill rotWithShape="1">
            <a:blip r:embed="rId9">
              <a:alphaModFix/>
            </a:blip>
            <a:srcRect r="97739"/>
            <a:stretch/>
          </p:blipFill>
          <p:spPr>
            <a:xfrm>
              <a:off x="7856716" y="3960093"/>
              <a:ext cx="2231364" cy="2896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1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023178" y="3960093"/>
              <a:ext cx="1835086" cy="28968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Google Shape;484;p18"/>
          <p:cNvSpPr/>
          <p:nvPr/>
        </p:nvSpPr>
        <p:spPr>
          <a:xfrm>
            <a:off x="6802987" y="4534818"/>
            <a:ext cx="5072095" cy="2153171"/>
          </a:xfrm>
          <a:prstGeom prst="roundRect">
            <a:avLst>
              <a:gd name="adj" fmla="val 0"/>
            </a:avLst>
          </a:prstGeom>
          <a:noFill/>
          <a:ln w="38100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Display (VR)</a:t>
            </a:r>
            <a:endParaRPr sz="24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26" name="Google Shape;526;p18"/>
          <p:cNvSpPr/>
          <p:nvPr/>
        </p:nvSpPr>
        <p:spPr>
          <a:xfrm>
            <a:off x="6813176" y="4958794"/>
            <a:ext cx="5060327" cy="864000"/>
          </a:xfrm>
          <a:prstGeom prst="roundRect">
            <a:avLst>
              <a:gd name="adj" fmla="val 0"/>
            </a:avLst>
          </a:prstGeom>
          <a:solidFill>
            <a:srgbClr val="FBF0D6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User</a:t>
            </a:r>
            <a:endParaRPr sz="16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27" name="Google Shape;527;p18"/>
          <p:cNvSpPr/>
          <p:nvPr/>
        </p:nvSpPr>
        <p:spPr>
          <a:xfrm>
            <a:off x="7859700" y="5149166"/>
            <a:ext cx="1090952" cy="4832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Headset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28" name="Google Shape;528;p18"/>
          <p:cNvSpPr/>
          <p:nvPr/>
        </p:nvSpPr>
        <p:spPr>
          <a:xfrm>
            <a:off x="9166693" y="5149166"/>
            <a:ext cx="1090952" cy="4832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Gesture</a:t>
            </a:r>
            <a:endParaRPr sz="16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29" name="Google Shape;529;p18"/>
          <p:cNvSpPr/>
          <p:nvPr/>
        </p:nvSpPr>
        <p:spPr>
          <a:xfrm>
            <a:off x="6807292" y="5824649"/>
            <a:ext cx="5072094" cy="864000"/>
          </a:xfrm>
          <a:prstGeom prst="roundRect">
            <a:avLst>
              <a:gd name="adj" fmla="val 0"/>
            </a:avLst>
          </a:prstGeom>
          <a:solidFill>
            <a:srgbClr val="FBF0D6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Response</a:t>
            </a:r>
            <a:endParaRPr sz="1600" b="0" i="0" u="none" strike="noStrike" cap="none" dirty="0">
              <a:solidFill>
                <a:schemeClr val="dk1"/>
              </a:solidFill>
              <a:latin typeface="Century"/>
              <a:ea typeface="Century"/>
              <a:cs typeface="Century"/>
              <a:sym typeface="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System</a:t>
            </a:r>
            <a:endParaRPr sz="16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30" name="Google Shape;530;p18"/>
          <p:cNvSpPr/>
          <p:nvPr/>
        </p:nvSpPr>
        <p:spPr>
          <a:xfrm>
            <a:off x="9166693" y="6015021"/>
            <a:ext cx="1090952" cy="4832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Camera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31" name="Google Shape;531;p18"/>
          <p:cNvSpPr/>
          <p:nvPr/>
        </p:nvSpPr>
        <p:spPr>
          <a:xfrm>
            <a:off x="7859700" y="6020606"/>
            <a:ext cx="1090952" cy="4832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entury"/>
              <a:buNone/>
            </a:pPr>
            <a:r>
              <a:rPr lang="en-US" sz="16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Head Motion</a:t>
            </a:r>
            <a:endParaRPr sz="16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32" name="Google Shape;532;p18"/>
          <p:cNvSpPr/>
          <p:nvPr/>
        </p:nvSpPr>
        <p:spPr>
          <a:xfrm>
            <a:off x="10473686" y="5149166"/>
            <a:ext cx="1090952" cy="4832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Audio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33" name="Google Shape;533;p18"/>
          <p:cNvSpPr/>
          <p:nvPr/>
        </p:nvSpPr>
        <p:spPr>
          <a:xfrm>
            <a:off x="10473686" y="6013166"/>
            <a:ext cx="1090952" cy="48325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Audio sensor</a:t>
            </a:r>
            <a:endParaRPr sz="1600" b="1" i="0" u="none" strike="noStrike" cap="none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cxnSp>
        <p:nvCxnSpPr>
          <p:cNvPr id="534" name="Google Shape;534;p18"/>
          <p:cNvCxnSpPr>
            <a:stCxn id="527" idx="2"/>
            <a:endCxn id="531" idx="0"/>
          </p:cNvCxnSpPr>
          <p:nvPr/>
        </p:nvCxnSpPr>
        <p:spPr>
          <a:xfrm>
            <a:off x="8405176" y="5632423"/>
            <a:ext cx="0" cy="38820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35" name="Google Shape;535;p18"/>
          <p:cNvCxnSpPr>
            <a:stCxn id="528" idx="2"/>
            <a:endCxn id="530" idx="0"/>
          </p:cNvCxnSpPr>
          <p:nvPr/>
        </p:nvCxnSpPr>
        <p:spPr>
          <a:xfrm>
            <a:off x="9712169" y="5632423"/>
            <a:ext cx="0" cy="38250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36" name="Google Shape;536;p18"/>
          <p:cNvCxnSpPr>
            <a:stCxn id="532" idx="2"/>
            <a:endCxn id="533" idx="0"/>
          </p:cNvCxnSpPr>
          <p:nvPr/>
        </p:nvCxnSpPr>
        <p:spPr>
          <a:xfrm>
            <a:off x="11019162" y="5632423"/>
            <a:ext cx="0" cy="38070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37" name="Google Shape;537;p18"/>
          <p:cNvCxnSpPr>
            <a:stCxn id="491" idx="3"/>
            <a:endCxn id="513" idx="1"/>
          </p:cNvCxnSpPr>
          <p:nvPr/>
        </p:nvCxnSpPr>
        <p:spPr>
          <a:xfrm>
            <a:off x="2786153" y="2376425"/>
            <a:ext cx="577500" cy="0"/>
          </a:xfrm>
          <a:prstGeom prst="straightConnector1">
            <a:avLst/>
          </a:prstGeom>
          <a:noFill/>
          <a:ln w="28575" cap="flat" cmpd="sng">
            <a:solidFill>
              <a:srgbClr val="274851"/>
            </a:solidFill>
            <a:prstDash val="solid"/>
            <a:miter lim="800000"/>
            <a:headEnd type="stealth" w="med" len="med"/>
            <a:tailEnd type="stealth" w="med" len="med"/>
          </a:ln>
        </p:spPr>
      </p:cxnSp>
      <p:sp>
        <p:nvSpPr>
          <p:cNvPr id="538" name="Google Shape;538;p18"/>
          <p:cNvSpPr txBox="1"/>
          <p:nvPr/>
        </p:nvSpPr>
        <p:spPr>
          <a:xfrm>
            <a:off x="7614049" y="3716294"/>
            <a:ext cx="1730778" cy="34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entury"/>
              <a:buNone/>
            </a:pPr>
            <a:r>
              <a:rPr lang="en-US" sz="1800" b="1" i="0" u="none" strike="noStrike" cap="none" dirty="0" err="1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WiGig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 (VIVE)</a:t>
            </a:r>
            <a:endParaRPr sz="18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  <p:sp>
        <p:nvSpPr>
          <p:cNvPr id="539" name="Google Shape;539;p18"/>
          <p:cNvSpPr txBox="1">
            <a:spLocks noGrp="1"/>
          </p:cNvSpPr>
          <p:nvPr>
            <p:ph type="sldNum" idx="12"/>
          </p:nvPr>
        </p:nvSpPr>
        <p:spPr>
          <a:xfrm>
            <a:off x="11577863" y="-44849"/>
            <a:ext cx="636392" cy="585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501" name="Google Shape;501;p18"/>
          <p:cNvSpPr/>
          <p:nvPr/>
        </p:nvSpPr>
        <p:spPr>
          <a:xfrm>
            <a:off x="7221243" y="2463096"/>
            <a:ext cx="1298136" cy="52416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27485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"/>
              <a:buNone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Century"/>
                <a:ea typeface="Century"/>
                <a:cs typeface="Century"/>
                <a:sym typeface="Century"/>
              </a:rPr>
              <a:t>AI Chip</a:t>
            </a:r>
            <a:endParaRPr sz="1400" b="1" i="0" u="none" strike="noStrike" cap="none" dirty="0">
              <a:solidFill>
                <a:srgbClr val="000000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1BDA11-D942-4DE3-A8B6-612AE2FD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B5D40-167D-4596-B5C6-FDF9B4B143F0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A598ECF3-4056-4DE4-83D4-D7EC2F3EF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Drone Specification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140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投影片用">
      <a:majorFont>
        <a:latin typeface="Candara"/>
        <a:ea typeface="標楷體"/>
        <a:cs typeface=""/>
      </a:majorFont>
      <a:minorFont>
        <a:latin typeface="Century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2188</Words>
  <Application>Microsoft Office PowerPoint</Application>
  <PresentationFormat>寬螢幕</PresentationFormat>
  <Paragraphs>416</Paragraphs>
  <Slides>30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2" baseType="lpstr">
      <vt:lpstr>Malgun Gothic</vt:lpstr>
      <vt:lpstr>Noto Sans Symbols</vt:lpstr>
      <vt:lpstr>Riona Sans</vt:lpstr>
      <vt:lpstr>新細明體</vt:lpstr>
      <vt:lpstr>標楷體</vt:lpstr>
      <vt:lpstr>Arial</vt:lpstr>
      <vt:lpstr>Calibri</vt:lpstr>
      <vt:lpstr>Candara</vt:lpstr>
      <vt:lpstr>Century</vt:lpstr>
      <vt:lpstr>Georgia</vt:lpstr>
      <vt:lpstr>Wingdings</vt:lpstr>
      <vt:lpstr>Office 佈景主題</vt:lpstr>
      <vt:lpstr>PowerPoint 簡報</vt:lpstr>
      <vt:lpstr>Outline</vt:lpstr>
      <vt:lpstr>Application Scenario </vt:lpstr>
      <vt:lpstr>Target Market</vt:lpstr>
      <vt:lpstr>Cave</vt:lpstr>
      <vt:lpstr>Application Scenario </vt:lpstr>
      <vt:lpstr>System Architecture</vt:lpstr>
      <vt:lpstr>System Architecture</vt:lpstr>
      <vt:lpstr>Drone Specification</vt:lpstr>
      <vt:lpstr>Drone Specification</vt:lpstr>
      <vt:lpstr>Chiplet Architecture (Lego-like Hardened IP)</vt:lpstr>
      <vt:lpstr>Our SoC Chip (Chiplet)</vt:lpstr>
      <vt:lpstr>Jetson AGX Xavier</vt:lpstr>
      <vt:lpstr>HBM2 (High Bandwidth Memory)</vt:lpstr>
      <vt:lpstr>Dimensity 1000</vt:lpstr>
      <vt:lpstr>LiDAR </vt:lpstr>
      <vt:lpstr>Energy Efficient SLAM Accelerator</vt:lpstr>
      <vt:lpstr>AI Algorithm</vt:lpstr>
      <vt:lpstr>Edge Server &amp; Display</vt:lpstr>
      <vt:lpstr>Edge Server</vt:lpstr>
      <vt:lpstr>VR Headset</vt:lpstr>
      <vt:lpstr>Porter’s 5 Force Analysis</vt:lpstr>
      <vt:lpstr>Porter’s 5 Force Analysis</vt:lpstr>
      <vt:lpstr>Team Member Task Partition</vt:lpstr>
      <vt:lpstr>Team Member Task Partition</vt:lpstr>
      <vt:lpstr>Reference</vt:lpstr>
      <vt:lpstr>Reference</vt:lpstr>
      <vt:lpstr>Reference (Cont’d)</vt:lpstr>
      <vt:lpstr>Reference (Cont’d)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Carol</dc:creator>
  <cp:lastModifiedBy>Ching Te Chiu</cp:lastModifiedBy>
  <cp:revision>87</cp:revision>
  <dcterms:created xsi:type="dcterms:W3CDTF">2020-01-04T05:13:12Z</dcterms:created>
  <dcterms:modified xsi:type="dcterms:W3CDTF">2020-09-25T07:11:47Z</dcterms:modified>
</cp:coreProperties>
</file>